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0"/>
  </p:notesMasterIdLst>
  <p:sldIdLst>
    <p:sldId id="256" r:id="rId3"/>
    <p:sldId id="257" r:id="rId4"/>
    <p:sldId id="258" r:id="rId5"/>
    <p:sldId id="259" r:id="rId6"/>
    <p:sldId id="260" r:id="rId7"/>
    <p:sldId id="261" r:id="rId8"/>
    <p:sldId id="262" r:id="rId9"/>
    <p:sldId id="263" r:id="rId10"/>
    <p:sldId id="264" r:id="rId11"/>
    <p:sldId id="269" r:id="rId12"/>
    <p:sldId id="273" r:id="rId13"/>
    <p:sldId id="274" r:id="rId14"/>
    <p:sldId id="275" r:id="rId15"/>
    <p:sldId id="265" r:id="rId16"/>
    <p:sldId id="266" r:id="rId17"/>
    <p:sldId id="267" r:id="rId18"/>
    <p:sldId id="268" r:id="rId19"/>
    <p:sldId id="270" r:id="rId20"/>
    <p:sldId id="271" r:id="rId21"/>
    <p:sldId id="272" r:id="rId22"/>
    <p:sldId id="276" r:id="rId23"/>
    <p:sldId id="277" r:id="rId24"/>
    <p:sldId id="280"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5" r:id="rId43"/>
    <p:sldId id="306" r:id="rId44"/>
    <p:sldId id="307" r:id="rId45"/>
    <p:sldId id="308" r:id="rId46"/>
    <p:sldId id="296" r:id="rId47"/>
    <p:sldId id="297" r:id="rId48"/>
    <p:sldId id="298" r:id="rId49"/>
    <p:sldId id="299" r:id="rId50"/>
    <p:sldId id="300" r:id="rId51"/>
    <p:sldId id="309" r:id="rId52"/>
    <p:sldId id="310" r:id="rId53"/>
    <p:sldId id="311" r:id="rId54"/>
    <p:sldId id="312" r:id="rId55"/>
    <p:sldId id="313" r:id="rId56"/>
    <p:sldId id="314" r:id="rId57"/>
    <p:sldId id="315" r:id="rId58"/>
    <p:sldId id="316" r:id="rId59"/>
    <p:sldId id="317" r:id="rId60"/>
    <p:sldId id="338" r:id="rId61"/>
    <p:sldId id="339" r:id="rId62"/>
    <p:sldId id="301" r:id="rId63"/>
    <p:sldId id="302" r:id="rId64"/>
    <p:sldId id="303" r:id="rId65"/>
    <p:sldId id="304" r:id="rId66"/>
    <p:sldId id="320" r:id="rId67"/>
    <p:sldId id="321" r:id="rId68"/>
    <p:sldId id="322" r:id="rId69"/>
    <p:sldId id="323" r:id="rId70"/>
    <p:sldId id="324" r:id="rId71"/>
    <p:sldId id="325" r:id="rId72"/>
    <p:sldId id="326" r:id="rId73"/>
    <p:sldId id="330" r:id="rId74"/>
    <p:sldId id="331" r:id="rId75"/>
    <p:sldId id="332" r:id="rId76"/>
    <p:sldId id="340" r:id="rId77"/>
    <p:sldId id="337" r:id="rId78"/>
    <p:sldId id="341" r:id="rId79"/>
    <p:sldId id="327" r:id="rId80"/>
    <p:sldId id="328" r:id="rId81"/>
    <p:sldId id="333" r:id="rId82"/>
    <p:sldId id="334" r:id="rId83"/>
    <p:sldId id="335" r:id="rId84"/>
    <p:sldId id="336" r:id="rId85"/>
    <p:sldId id="329" r:id="rId86"/>
    <p:sldId id="342" r:id="rId87"/>
    <p:sldId id="343" r:id="rId88"/>
    <p:sldId id="344"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F3B"/>
    <a:srgbClr val="D60093"/>
    <a:srgbClr val="0A625D"/>
    <a:srgbClr val="26B7AE"/>
    <a:srgbClr val="BFEFF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00:10.471"/>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6:15.227"/>
    </inkml:context>
    <inkml:brush xml:id="br0">
      <inkml:brushProperty name="width" value="0.35" units="cm"/>
      <inkml:brushProperty name="height" value="0.35" units="cm"/>
      <inkml:brushProperty name="color" value="#FFFFFF"/>
    </inkml:brush>
  </inkml:definitions>
  <inkml:trace contextRef="#ctx0" brushRef="#br0">1 2982 24575,'0'-494'0,"1"469"0,7-39 0,-4 37 0,1-29 0,-4 5 0,1-39 0,-1 76 0,1-1 0,0 1 0,1 0 0,6-15 0,-7 24 0,1 0 0,-1 0 0,1 1 0,0-1 0,1 1 0,-1 0 0,6-6 0,-4 5 0,0 0 0,0 0 0,5-10 0,-6 6 0,0 0 0,-1 0 0,0-1 0,-1 1 0,0-1 0,-1 1 0,0-1 0,0 1 0,-1-19 0,1-4 0,7-8 0,-6 16 0,0 1 0,-2-1 0,-2-24 0,-13-76 0,8 75 0,-1-51 0,5-139 0,5 121 0,-3 82 0,2-46 0,0 70 0,1 0 0,0 0 0,1 0 0,7-20 0,-1 4 0,-1-1 0,-1 0 0,4-47 0,-6 26 0,-4 31 0,1-1 0,0 0 0,7-21 0,-6 34 0,0-1 0,1 1 0,7-12 0,3-6 0,-3 3 0,-5 13 0,-2-1 0,1 1 0,-1-1 0,0 0 0,-1-1 0,2-14 0,4-29 0,-5 27 0,2-38 0,-6-191-1365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6:23.716"/>
    </inkml:context>
    <inkml:brush xml:id="br0">
      <inkml:brushProperty name="width" value="0.35" units="cm"/>
      <inkml:brushProperty name="height" value="0.35" units="cm"/>
      <inkml:brushProperty name="color" value="#FFFFFF"/>
    </inkml:brush>
  </inkml:definitions>
  <inkml:trace contextRef="#ctx0" brushRef="#br0">1 439 24575,'1'-15'0,"0"-1"0,2 1 0,0-1 0,7-19 0,-5 17 0,0 0 0,2-26 0,-5 3 0,-2 30 0,0 1 0,0 0 0,1-1 0,1 1 0,0 0 0,0-1 0,1 1 0,5-12 0,-7 21-16,16-35-659,15-42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6:27.292"/>
    </inkml:context>
    <inkml:brush xml:id="br0">
      <inkml:brushProperty name="width" value="0.35" units="cm"/>
      <inkml:brushProperty name="height" value="0.35" units="cm"/>
      <inkml:brushProperty name="color" value="#FFFFFF"/>
    </inkml:brush>
  </inkml:definitions>
  <inkml:trace contextRef="#ctx0" brushRef="#br0">118 562 24575,'-29'-47'0,"-23"-55"0,45 86 0,1 0 0,0 0 0,2-1 0,-1 0 0,2 0 0,1 0 0,-2-31 0,9-200-1365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10:42.431"/>
    </inkml:context>
    <inkml:brush xml:id="br0">
      <inkml:brushProperty name="width" value="0.35" units="cm"/>
      <inkml:brushProperty name="height" value="0.35" units="cm"/>
      <inkml:brushProperty name="color" value="#FFFFFF"/>
    </inkml:brush>
  </inkml:definitions>
  <inkml:trace contextRef="#ctx0" brushRef="#br0">5093 54 24575,'0'730'0,"1"-711"0,1 0 0,1 0 0,10 36 0,-7-34 0,-1 0 0,4 38 0,-8 195 0,-3-124 0,2-106 0,0-21 0,0-13 0,0 6 0,-2-40 0,-15-81 0,8 77 0,-2-58 0,12-11 0,-1-30 0,-9 82 0,5 41 0,-2-32 0,6 34 0,0 1 0,-2 0 0,-1-1 0,-1 1 0,0 1 0,-2-1 0,-15-39 0,-9-15 0,-4-8 0,18 57 0,12 20 0,1 1 0,-1-1 0,1 0 0,0 0 0,-2-7 0,2 1 0,1 0 0,0 0 0,1-16 0,-1 10 0,2 16 0,0 1 0,0-1 0,0 1 0,0 0 0,-1-1 0,1 1 0,0-1 0,-1 1 0,1 0 0,-2-2 0,2 3 0,0 0 0,0 0 0,0 0 0,0-1 0,-1 1 0,1 0 0,0 0 0,0 0 0,0 0 0,0 0 0,-1 0 0,1 0 0,0 0 0,0 0 0,0 0 0,-1 0 0,1-1 0,0 1 0,0 0 0,0 0 0,-1 0 0,1 0 0,0 1 0,0-1 0,0 0 0,0 0 0,-1 0 0,1 0 0,0 0 0,0 0 0,0 0 0,-1 0 0,1 0 0,0 0 0,0 0 0,0 1 0,0-1 0,0 0 0,-1 0 0,-1 2 0,0 1 0,0-1 0,1 1 0,-1 0 0,0-1 0,1 1 0,-2 5 0,-7 21 0,2-1 0,-4 31 0,-4 13 0,-40 234 0,51-273 0,-3 29 0,-14 68 0,15-92 0,-5 62 0,9-61 0,-11 52 0,6-59 0,2 0 0,2 1 0,-2 56 0,6-87 0,0 21 0,-2-19 0,-3-16 0,-6-33 0,-9-64 0,5-52 0,7 72 0,0 13 0,-16-300 0,25-64 0,-1 434 0,0 1 0,0-1 0,-3-10 0,3 15 0,0 1 0,0-1 0,0 0 0,0 1 0,-1-1 0,1 0 0,0 1 0,0-1 0,0 0 0,-1 1 0,1-1 0,0 1 0,-1-1 0,1 1 0,-1-1 0,1 1 0,0-1 0,-1 1 0,1-1 0,-1 1 0,1-1 0,-1 1 0,0 0 0,1-1 0,-1 1 0,1 0 0,-1 0 0,0-1 0,1 1 0,-1 0 0,1 0 0,-1 0 0,0 0 0,1 0 0,-1 0 0,0 0 0,1 0 0,-1 0 0,0 0 0,1 0 0,-1 0 0,0 0 0,1 0 0,-1 1 0,-1 0 0,-2 1 0,0 1 0,0 0 0,1 0 0,-1 0 0,1 0 0,-1 1 0,1 0 0,-4 6 0,-22 37 0,28-44 0,-17 33 0,-26 75 0,25-56 0,6-21 0,2 1 0,-12 71 0,-16 59 0,3-25 0,21-66 0,7-38 0,1 0 0,1 1 0,0 46 0,7 240 0,-1-925 0,-1 593 0,0 0 0,-1 0 0,0-1 0,-1 1 0,0 0 0,0 1 0,-1-1 0,0 1 0,-10-15 0,-9-21 0,4-1 0,-11-26 0,24 56 0,1-1 0,0 1 0,1-1 0,-5-32 0,4 17 0,2 5 0,0 0 0,2-31 0,1 56 0,0 1 0,0-1 0,0 0 0,0 1 0,0-1 0,0 0 0,0 1 0,0-1 0,0 0 0,0 1 0,0-1 0,0 1 0,-1-1 0,1 0 0,0 1 0,-1-1 0,1 1 0,0-1 0,-1 1 0,1-1 0,0 1 0,-1-1 0,1 1 0,-1-1 0,1 1 0,-1-1 0,1 1 0,-1 0 0,1-1 0,-1 1 0,1 0 0,-1 0 0,0-1 0,0 1 0,-3 0 0,1 0 0,-1 0 0,1 1 0,0-1 0,-1 1 0,-4 2 0,-33 11 0,2 2 0,0 1 0,1 2 0,-38 26 0,-5 16 0,63-45 0,-1-2 0,0 0 0,-1-1 0,-25 13 0,20-15 0,7-4 0,1 1 0,0 1 0,-26 18 0,23-14 0,0 0 0,-1-1 0,-1 0 0,-25 8 0,38-16 0,0 0 0,0 1 0,0 1 0,0-1 0,1 1 0,0 0 0,0 1 0,1 0 0,0 0 0,-9 11 0,12-12 0,-1-1 0,0-1 0,0 1 0,0-1 0,-1 0 0,1 0 0,-1 0 0,0-1 0,0 0 0,-11 4 0,-4 0 0,0-2 0,-22 4 0,22-5 0,-40 12 0,24-6 0,25-7 0,-22 9 0,30-10 0,1 0 0,-1 0 0,0 0 0,1 0 0,-1 1 0,1-1 0,0 1 0,0 0 0,-4 5 0,4-4 0,1 0 0,-1-1 0,1 1 0,-1-1 0,0 0 0,0 0 0,0 0 0,0 0 0,-1 0 0,1-1 0,-1 1 0,0-1 0,1 0 0,-1 0 0,-8 2 0,-32 6 0,-60 6 0,42-8 0,44-5 0,-7 0 0,-1 2 0,1 0 0,0 2 0,-28 10 0,27-7 0,-1-2 0,0-1 0,-36 5 0,32-6 0,-62 18 0,78-20 0,-23 5 0,29-8 0,1 1 0,-1 0 0,1 0 0,0 0 0,0 1 0,0 1 0,0-1 0,1 1 0,-8 5 0,9-4 0,-113 83 0,118-88 0,0 1 0,1-1 0,-1 1 0,0 0 0,0-1 0,0 1 0,0 0 0,1 0 0,-1-1 0,0 1 0,1 0 0,-1 0 0,0 0 0,1 0 0,-1 0 0,1 0 0,-1 2 0,1-2 0,0-1 0,0 1 0,0 0 0,0-1 0,1 1 0,-1 0 0,0-1 0,0 1 0,0-1 0,1 1 0,-1 0 0,0-1 0,1 1 0,-1-1 0,1 1 0,-1-1 0,1 1 0,-1-1 0,1 1 0,-1-1 0,1 1 0,4 2 0,0-1 0,0 1 0,0-1 0,0 0 0,8 2 0,57 19 0,-48-15 0,-1-1 0,2 0 0,-1-2 0,0 0 0,38 1 0,127-8 0,-170 1 0,1 0 0,-1-1 0,0-1 0,-1-1 0,1-1 0,0 0 0,-1-1 0,18-9 0,28-14 0,156-69 0,5 16 0,-207 78 0,-1 1 0,1 1 0,0 0 0,0 1 0,27 2 0,21-1 0,-46-2 0,1-1 0,31-10 0,-28 6 0,-10 3 0,-1 0 0,0-1 0,17-10 0,14-7 0,-32 18 0,1 1 0,0 0 0,1 0 0,-1 1 0,19-2 0,58 4 0,-45 2 0,-33-1 0,0 0 0,0 2 0,0-1 0,-1 1 0,1 0 0,-1 1 0,1 0 0,8 6 0,11 4 0,-16-7 0,1 0 0,-1 1 0,13 11 0,-11-8 0,20 11 0,43 20 0,-70-37 0,-1 1 0,1 0 0,-1 0 0,7 7 0,10 8 0,-20-17 0,0-1 0,0 1 0,-1 0 0,1 0 0,-1 0 0,0 0 0,0 1 0,0-1 0,-1 1 0,0 0 0,3 7 0,-3-6 0,0 2 0,-1-1 0,0 0 0,0 0 0,-1 0 0,0 0 0,0 1 0,-2 10 0,-66 280 0,64-287 0,-2 10 0,0 1 0,1-1 0,2 1 0,-3 36 0,6-43 0,1 4 0,-5 34 0,3-46 0,0-1 0,-1 0 0,0 0 0,0 0 0,0 0 0,-1-1 0,0 1 0,0 0 0,-5 7 0,4-8 0,1 0 0,0 0 0,1 0 0,-1 0 0,1 1 0,0-1 0,-2 11 0,4-16 0,0 1 0,0-1 0,0 1 0,0-1 0,0 0 0,-1 1 0,1-1 0,0 1 0,0-1 0,0 0 0,-1 1 0,1-1 0,0 0 0,0 1 0,-1-1 0,1 0 0,0 1 0,-1-1 0,1 0 0,0 0 0,-1 1 0,1-1 0,0 0 0,-1 0 0,1 0 0,-1 1 0,1-1 0,0 0 0,-1 0 0,1 0 0,-1 0 0,1 0 0,0 0 0,-1 0 0,1 0 0,-1 0 0,1 0 0,-1 0 0,-7-1 0,1-1 0,-1 0 0,1 0 0,-13-6 0,-36-19 0,43 21 0,-166-93 0,58 30 0,111 63 0,-1 1 0,0 0 0,0 0 0,0 1 0,-1 0 0,1 1 0,-1 0 0,0 1 0,-22-1 0,25 2 0,1 0 0,-1-1 0,1 0 0,0 0 0,0-1 0,0 0 0,0 0 0,-9-5 0,7 3 0,0 0 0,0 1 0,0 0 0,-16-3 0,-7 5 0,23 2 0,0-1 0,0 0 0,-15-4 0,23 5 0,0-1 0,0 1 0,0-1 0,0 0 0,0 0 0,0 0 0,0 0 0,1 0 0,-1 0 0,0-1 0,1 1 0,-1 0 0,1-1 0,-1 0 0,1 1 0,0-1 0,0 0 0,0 1 0,-1-1 0,2 0 0,-3-4 0,3 5 0,-1-1 0,1 0 0,0 0 0,0 0 0,0 0 0,0 1 0,0-1 0,0 0 0,0 0 0,1 0 0,-1 0 0,0 1 0,1-1 0,0 0 0,-1 1 0,1-1 0,0 0 0,0 1 0,0-1 0,0 1 0,0-1 0,0 1 0,1-1 0,-1 1 0,2-2 0,4-3 0,1 1 0,0 0 0,15-9 0,-6 5 0,1 0 0,0 0 0,0 2 0,1 0 0,0 1 0,23-4 0,43-15 0,-65 18 0,1 1 0,0 1 0,0 0 0,1 2 0,-1 0 0,1 2 0,22 0 0,5 1 0,47 2 0,-94-2 0,0 1 0,0-1 0,0 0 0,-1 1 0,1-1 0,0 1 0,0 0 0,-1-1 0,1 1 0,-1 0 0,1 0 0,0 0 0,-1 0 0,0 1 0,1-1 0,-1 0 0,0 1 0,0-1 0,1 0 0,-1 1 0,0-1 0,0 1 0,-1 0 0,1-1 0,0 1 0,-1 0 0,1 0 0,-1-1 0,1 1 0,0 3 0,0 6 0,-1 0 0,1 0 0,-2 0 0,-1 14 0,2-23 0,-30 222 0,4-35 0,21-125 0,6 78 0,0-51 0,0-82 0,-1 17 0,0-25 0,0 0 0,0 0 0,0-1 0,0 1 0,0 0 0,0 0 0,0-1 0,-1 1 0,1 0 0,0 0 0,-1-1 0,1 1 0,0 0 0,-1-1 0,1 1 0,-1 0 0,1-1 0,-1 1 0,1 0 0,-1-1 0,1 1 0,-1-1 0,0 1 0,0 0 0,-2-1 0,-1 0 0,1 0 0,0 0 0,0 0 0,0 0 0,0 0 0,-1-1 0,1 0 0,-5-1 0,-33-13 0,38 14 0,-40-16 0,2-3 0,0-1 0,1-1 0,-46-36 0,76 50 0,-1 1 0,0 0 0,0 1 0,-1 0 0,0 1 0,0 0 0,0 0 0,0 2 0,-1-1 0,0 2 0,0 0 0,0 0 0,-16 1 0,-12 2 0,26 0 0,0-1 0,1 0 0,-28-4 0,35 1 0,-1 0 0,1-1 0,0 1 0,0-1 0,0-1 0,1 1 0,-1-1 0,-9-10 0,13 12 0,-14-13 0,1 0 0,1-1 0,1-1 0,0 0 0,-18-33 0,29 46 0,2 3 0,-1 0 0,1-1 0,-1 0 0,1 1 0,0-1 0,0 0 0,0 0 0,1 0 0,-1 1 0,1-1 0,-1 0 0,1 0 0,0 0 0,1-5 0,2-9 0,1 0 0,0 1 0,1-1 0,2 1 0,-1 0 0,12-19 0,61-91 0,-60 98 0,3 0 0,0 1 0,2 1 0,0 2 0,2 0 0,30-21 0,55-34 0,-110 78 0,1 0 0,-1 1 0,0-1 0,0 0 0,0 0 0,0 0 0,0 0 0,0 0 0,0-1 0,0 1 0,0 0 0,0 0 0,0-1 0,-1 1 0,1 0 0,0-1 0,-1 1 0,1-2 0,-1 2 0,0 0 0,0 0 0,-1-1 0,1 1 0,0 0 0,-1 0 0,1 0 0,0 0 0,-1 0 0,1 0 0,-1 0 0,0 0 0,1 0 0,-1 0 0,0 1 0,1-1 0,-1 0 0,0 0 0,0 0 0,0 1 0,0-1 0,0 1 0,0-1 0,0 0 0,-1 1 0,-4-4 0,0 2 0,-1-1 0,0 1 0,1 0 0,-1 0 0,0 1 0,0 0 0,-8-1 0,-59 3 0,43 0 0,-580 2 0,355-4 0,226 3 0,0 1 0,0 2 0,0 1 0,-32 11 0,32-8 0,15-5 0,-145 44 0,152-44 0,0-1 0,0 2 0,-12 8 0,-7 4 0,26-16 0,0-1 0,0 1 0,0-1 0,0 0 0,0 1 0,0-1 0,0 0 0,0 0 0,0 0 0,0 1 0,0-1 0,0 0 0,0-1 0,0 1 0,0 0 0,-2 0 0,-7-3 0,0 0 0,0-1 0,0 0 0,-13-8 0,-42-26 0,47 27 0,-31-21 0,23 15 0,-2 0 0,-30-14 0,57 31 0,1 0 0,0 0 0,-1 0 0,1 0 0,0 0 0,-1 0 0,1 0 0,0 0 0,-1 0 0,1-1 0,0 1 0,-1 0 0,1 0 0,0 0 0,0 0 0,-1-1 0,1 1 0,0 0 0,0 0 0,-1 0 0,1-1 0,0 1 0,0 0 0,0 0 0,-1-1 0,1 1 0,0 0 0,0-1 0,0 1 0,0 0 0,0-1 0,0 1 0,-1-1 0,13-1 0,21 4 0,47 8 0,27 2 0,-81-12 0,-23 0 0,-17 0 0,-341-1 0,330 0 0,-39-7 0,37 4 0,-29-1 0,-2 4 0,21 2 0,-62-8 0,49 0 0,15 2 0,-52-13 0,-10-5 0,-161-18 0,27-7 0,143 26 0,38 8 0,33 8 0,-1 1 0,0 1 0,-32-3 0,7 3-1365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10:54.047"/>
    </inkml:context>
    <inkml:brush xml:id="br0">
      <inkml:brushProperty name="width" value="0.35" units="cm"/>
      <inkml:brushProperty name="height" value="0.35" units="cm"/>
      <inkml:brushProperty name="color" value="#FFFFFF"/>
    </inkml:brush>
  </inkml:definitions>
  <inkml:trace contextRef="#ctx0" brushRef="#br0">2089 149 24575,'26'30'0,"2"-2"0,0 0 0,38 28 0,-57-51 0,0 0 0,0 0 0,1 0 0,17 4 0,17 9 0,-34-15 0,-1 1 0,1-1 0,1 0 0,-1-1 0,0 0 0,0-1 0,1 0 0,19-2 0,-17 0 0,-20-1 0,-29-3 0,28 4 0,-80-8 0,-163-39 0,149 23 0,53 15 0,-57-22 0,73 17 0,26 12 0,-1-1 0,1 1 0,-1 0 0,0 0 0,0 1 0,-11-2 0,-19 3 0,-10 0 0,45 0 0,-1 1 0,1-1 0,-1 0 0,1 0 0,-1 0 0,1-1 0,0 1 0,0-1 0,-1 0 0,-3-3 0,-80-63 0,68 54 0,16 12 0,0 1 0,1-1 0,-1 0 0,1 0 0,0 0 0,-1 0 0,1 0 0,0-1 0,0 1 0,1-1 0,-1 1 0,0-1 0,1 0 0,-1 1 0,1-1 0,0 0 0,0 0 0,0 0 0,0-6 0,-1-14 0,1 15 0,3 14 0,6 37 0,25 72 0,-24-87 0,-5-13 0,0-1 0,1 0 0,1-1 0,10 20 0,55 68 0,-68-97 0,0-1 0,1 1 0,-1-1 0,1 0 0,0 0 0,0 0 0,0 0 0,0-1 0,8 4 0,5 1 0,22 5 0,-18-6 0,19 6 0,-25-8 0,0 0 0,0 0 0,-1 2 0,0 0 0,0 0 0,18 13 0,-25-14 0,0 0 0,0-1 0,0 0 0,0 0 0,1 0 0,-1-1 0,1 0 0,0-1 0,0 0 0,0 0 0,0-1 0,1 0 0,10 0 0,53 8 0,-46-6 0,26 2 0,265-5 0,-309 0 0,0 0 0,0 1 0,0 0 0,-1 0 0,1 1 0,14 5 0,-19-6 0,0 0 0,0 0 0,-1 1 0,1-1 0,-1 1 0,1 0 0,-1 0 0,0 0 0,1 0 0,-1 0 0,0 0 0,0 1 0,0-1 0,-1 1 0,1-1 0,-1 1 0,1 0 0,-1-1 0,0 1 0,1 5 0,-1-7 0,-1 0 0,0 0 0,0 0 0,0 0 0,0 0 0,0 0 0,0 0 0,0-1 0,0 1 0,0 0 0,0 0 0,-1 0 0,1 0 0,0 0 0,-1 0 0,1 0 0,0-1 0,-1 1 0,1 0 0,-1 0 0,1-1 0,-2 2 0,1-1 0,-1 0 0,1 0 0,-1 1 0,0-2 0,1 1 0,-1 0 0,0 0 0,0 0 0,1-1 0,-4 1 0,-6 1 0,1-1 0,-1 0 0,-13-2 0,13 1 0,11 0 0,-177-6 0,155 4 0,1-2 0,-1 0 0,1-1 0,0-1 0,1-1 0,-25-12 0,30 12 0,0 0 0,0 1 0,-1 0 0,0 2 0,0 0 0,0 0 0,-1 2 0,-20-2 0,8 2 0,0-2 0,-31-8 0,50 10 0,-95-30 0,80 22 0,-1 2 0,0 1 0,-45-7 0,57 12 0,-1-2 0,1 1 0,0-2 0,0 0 0,-20-10 0,-30-11 0,35 19 0,0 1 0,-34-2 0,13 1 0,38 6 0,-158-31 0,58-3 0,2-4 0,-139-72 0,218 96 0,0 2 0,-37-10 0,47 17 0,1 2 0,-1 0 0,0 1 0,-33 1 0,-288 3-1365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11:04.411"/>
    </inkml:context>
    <inkml:brush xml:id="br0">
      <inkml:brushProperty name="width" value="0.35" units="cm"/>
      <inkml:brushProperty name="height" value="0.35" units="cm"/>
      <inkml:brushProperty name="color" value="#FFFFFF"/>
    </inkml:brush>
  </inkml:definitions>
  <inkml:trace contextRef="#ctx0" brushRef="#br0">581 78 24575,'-513'0'0,"507"0"0,1 0 0,0-1 0,0 1 0,0-1 0,-1 0 0,-4-2 0,8 2 0,1 1 0,-1-1 0,1 0 0,-1 1 0,1-1 0,0 0 0,-1 0 0,1 0 0,0 0 0,0 0 0,0 0 0,0-1 0,0 1 0,0 0 0,0-1 0,0 1 0,1 0 0,-1-1 0,0 1 0,1-1 0,-1 1 0,1-1 0,-1 1 0,1-3 0,0 2 0,0 1 0,0-1 0,0 1 0,0 0 0,0 0 0,1-1 0,-1 1 0,1 0 0,-1-1 0,1 1 0,-1 0 0,1 0 0,0 0 0,-1 0 0,1-1 0,0 1 0,0 0 0,0 0 0,0 0 0,0 1 0,0-1 0,0 0 0,0 0 0,0 0 0,0 1 0,0-1 0,1 1 0,-1-1 0,0 1 0,0-1 0,3 1 0,5-3 0,-1 2 0,0-1 0,15 0 0,-22 2 0,177 0 0,-78 2 0,-46-3 0,62 2 0,-111 0 0,1 0 0,-1 0 0,0 1 0,0-1 0,0 1 0,0 1 0,6 3 0,-5-3 0,0 0 0,-1-1 0,1 0 0,9 3 0,-7-4 0,0 1 0,0 0 0,0 0 0,0 0 0,-1 1 0,1 1 0,-1-1 0,0 1 0,0 0 0,7 6 0,41 40 0,-44-39 0,0-1 0,1 0 0,0-1 0,1 0 0,0-1 0,0 0 0,17 6 0,-17-11 0,1 0 0,0-1 0,0 0 0,0-1 0,0-1 0,27-2 0,-3 0 0,92 1-1365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11:12.313"/>
    </inkml:context>
    <inkml:brush xml:id="br0">
      <inkml:brushProperty name="width" value="0.35" units="cm"/>
      <inkml:brushProperty name="height" value="0.35" units="cm"/>
      <inkml:brushProperty name="color" value="#FFFFFF"/>
    </inkml:brush>
  </inkml:definitions>
  <inkml:trace contextRef="#ctx0" brushRef="#br0">151 931 24575,'1'-72'0,"-3"-79"0,-6 84 0,3 41 0,0-31 0,6-27 0,-2-39 0,1 122 0,-1-1 0,1 0 0,0 1 0,-1-1 0,1 1 0,-1-1 0,0 1 0,0-1 0,1 1 0,-1-1 0,0 1 0,0 0 0,0-1 0,0 1 0,-1 0 0,1 0 0,0 0 0,-1 0 0,1 0 0,0 0 0,-1 0 0,1 0 0,-1 0 0,1 1 0,-3-1 0,3 0 0,0 1 0,-1 0 0,1-1 0,0 1 0,-1 0 0,1 0 0,-1 0 0,1 0 0,0 0 0,-1 0 0,1 1 0,-1-1 0,1 0 0,0 1 0,-1-1 0,1 1 0,0-1 0,0 1 0,-1 0 0,1-1 0,0 1 0,0 0 0,0 0 0,0 0 0,0 0 0,0 0 0,0 0 0,0 0 0,0 0 0,0 2 0,-4 10 0,0-1 0,1 1 0,1 0 0,0 1 0,0-1 0,0 17 0,-1 36 0,4 72 0,2-49 0,-2 52 0,0-966 0,0 820 0,0 1 0,0 0 0,0 0 0,0 1 0,0-1 0,-1 0 0,1 1 0,-1-1 0,0 0 0,0 1 0,-2-6 0,3 9 0,-1 0 0,1 0 0,0 0 0,0 0 0,0 0 0,0 0 0,0 0 0,-1 0 0,1 0 0,0 0 0,0 0 0,0 0 0,0 0 0,-1 0 0,1 0 0,0 0 0,0 0 0,0 0 0,0 0 0,0 1 0,0-1 0,-1 0 0,1 0 0,0 0 0,0 0 0,0 0 0,0 0 0,0 0 0,0 0 0,0 0 0,-1 1 0,1-1 0,0 0 0,0 0 0,0 0 0,0 0 0,0 0 0,0 1 0,0-1 0,0 0 0,0 0 0,0 0 0,0 0 0,0 0 0,0 1 0,0-1 0,0 0 0,0 0 0,0 0 0,0 0 0,0 0 0,0 1 0,-2 10 0,-2 24 0,2 37 0,2-39 0,-6 49 0,-1-14-79,3 128-1,4-121-1126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11:17.547"/>
    </inkml:context>
    <inkml:brush xml:id="br0">
      <inkml:brushProperty name="width" value="0.35" units="cm"/>
      <inkml:brushProperty name="height" value="0.35" units="cm"/>
      <inkml:brushProperty name="color" value="#FFFFFF"/>
    </inkml:brush>
  </inkml:definitions>
  <inkml:trace contextRef="#ctx0" brushRef="#br0">1 675 24575,'0'-674'-1365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3:16.999"/>
    </inkml:context>
    <inkml:brush xml:id="br0">
      <inkml:brushProperty name="width" value="0.35" units="cm"/>
      <inkml:brushProperty name="height" value="0.35" units="cm"/>
      <inkml:brushProperty name="color" value="#FFFFFF"/>
    </inkml:brush>
  </inkml:definitions>
  <inkml:trace contextRef="#ctx0" brushRef="#br0">57 0 24575,'-15'219'0,"-2"-109"0,-3 45 0,16-46 0,15 166 0,-4-178 0,6 53 0,-8-75 0,-4-46 0,7 44 0,-3-41 0,-2 0 0,-1 42 0,0 3 0,-2-71 0,1-1 0,0 0 0,0 0 0,1 0 0,-1 0 0,1 0 0,0 0 0,0-1 0,5 8 0,-5-9 0,1 0 0,-1 0 0,1 0 0,-1 0 0,1 0 0,0 0 0,0-1 0,0 0 0,0 1 0,0-1 0,1 0 0,-1-1 0,7 3 0,-9-3 0,1-1 0,-1 0 0,1 1 0,-1-1 0,0 0 0,1 0 0,-1 0 0,1 0 0,-1 0 0,1 0 0,-1-1 0,1 1 0,-1 0 0,3-2 0,14-7 0,-1 0 0,0-2 0,-1 0 0,29-26 0,-2 0 0,-1-3 0,58-72 0,-77 82 0,-1-2 0,-1 0 0,-2-1 0,29-69 0,-11-19 0,-31 103 0,15-34 0,-15 40 0,-1 0 0,0 0 0,-1-1 0,0 1 0,-1-1 0,2-17 0,-4 23 0,-1-1 0,2 1 0,-1-1 0,1 1 0,0-1 0,0 1 0,1 0 0,0 0 0,0 0 0,8-13 0,-3 5 0,0 0 0,-1-1 0,-1 0 0,6-27 0,-5 20 0,9-35 0,9-29 0,-16 59 0,-2 1 0,-2-1 0,0 0 0,-2 0 0,-1-1 0,-2-43 0,0 59 32,1 1-1,1-1 0,3-13 1,2-16-1523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3:20.855"/>
    </inkml:context>
    <inkml:brush xml:id="br0">
      <inkml:brushProperty name="width" value="0.35" units="cm"/>
      <inkml:brushProperty name="height" value="0.35" units="cm"/>
      <inkml:brushProperty name="color" value="#FFFFFF"/>
    </inkml:brush>
  </inkml:definitions>
  <inkml:trace contextRef="#ctx0" brushRef="#br0">282 1099 24575,'-32'-26'0,"1"-2"0,2-2 0,-32-40 0,49 53 0,0 0 0,0-1 0,2 0 0,0-1 0,1 0 0,1-1 0,-7-26 0,12 30 0,1-1 0,1 1 0,0-1 0,4-29 0,-2 4 0,0-278 0,-2 309 0,0-1 0,-1 1 0,-1 0 0,1 0 0,-7-16 0,4 13 0,1 1 0,-5-26 0,7 4-66,2-44 1,1 46-1169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00:26.279"/>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3:41.202"/>
    </inkml:context>
    <inkml:brush xml:id="br0">
      <inkml:brushProperty name="width" value="0.35" units="cm"/>
      <inkml:brushProperty name="height" value="0.35" units="cm"/>
      <inkml:brushProperty name="color" value="#FFFFFF"/>
    </inkml:brush>
  </inkml:definitions>
  <inkml:trace contextRef="#ctx0" brushRef="#br0">1030 1867 24575,'-17'67'0,"4"1"0,-8 96 0,15 138 0,7-193 0,15-235 0,4-36 0,-17-44 0,-2 103 0,-4 41 0,-2-1 0,-2 1 0,-3 0 0,-26-83 0,21 90 0,2 0 0,2 0 0,3-1 0,-1-95 0,10 96 0,-1-78 0,0 129 0,-1 1 0,1 0 0,-1 0 0,0 0 0,0 0 0,0 0 0,0 0 0,-1 0 0,-2-5 0,3 7 0,0 0 0,0 0 0,0 0 0,0 0 0,0 0 0,0 0 0,0 0 0,0 0 0,0 1 0,0-1 0,-1 0 0,1 1 0,0-1 0,-1 1 0,1-1 0,0 1 0,-1-1 0,1 1 0,-1 0 0,1 0 0,0 0 0,-1 0 0,1 0 0,-1 0 0,1 0 0,-3 1 0,-3 1 0,0 0 0,0 1 0,0 0 0,1 0 0,-11 8 0,-32 25 0,23-14 0,1 1 0,1 2 0,2 0 0,0 1 0,2 1 0,1 0 0,1 2 0,-24 51 0,35-61 0,1 1 0,1-1 0,0 1 0,1 1 0,-1 36 0,8 103 0,1-66 0,-2-43 0,12 77 0,-9-104 0,2-1 0,18 43 0,-16-44 0,0 1 0,9 42 0,-11-3 0,-7-45 0,2-1 0,0 1 0,7 22 0,-2-12 0,-2 1 0,0 0 0,1 37 0,-3-48 0,-3-16 0,-1-1 0,1 0 0,0 0 0,0 0 0,0 0 0,0 0 0,0 0 0,0 0 0,0 0 0,0 0 0,0 0 0,0 1 0,0-1 0,0 0 0,0 0 0,0 0 0,0 0 0,0 0 0,0 0 0,0 0 0,0 0 0,0 0 0,0 1 0,0-1 0,1 0 0,-1 0 0,0 0 0,0 0 0,0 0 0,0 0 0,0 0 0,0 0 0,0 0 0,0 0 0,0 0 0,0 0 0,0 0 0,0 1 0,0-1 0,1 0 0,-1 0 0,0 0 0,0 0 0,0 0 0,0 0 0,0 0 0,0 0 0,0 0 0,0 0 0,0 0 0,1 0 0,-1 0 0,0 0 0,0 0 0,0 0 0,0 0 0,0 0 0,0 0 0,0 0 0,0 0 0,0-1 0,0 1 0,1 0 0,-1 0 0,3-9 0,1-16 0,-1-362 0,-15 194 0,5 94 0,-9-74 0,15 155 0,-2 0 0,0 0 0,-1 0 0,-10-27 0,10 34 0,-2 1 0,1 0 0,-1 0 0,0 1 0,-1-1 0,-1 1 0,-12-13 0,-5-5 0,-37-49 0,-91-147 0,145 208 0,-8-23 0,12 28 0,0 0 0,-1 0 0,0 1 0,0-1 0,-12-14 0,15 21 0,0 0 0,-1-1 0,1 1 0,1-1 0,-1 1 0,1-1 0,-3-6 0,-1-5 0,5 14 0,0 1 0,0-1 0,-1 0 0,1 1 0,0-1 0,-1 0 0,1 1 0,0-1 0,-1 0 0,1 1 0,-1-1 0,1 1 0,-1-1 0,1 0 0,-1 1 0,0-1 0,1 1 0,-1 0 0,0-1 0,1 1 0,-1 0 0,0-1 0,1 1 0,-1 0 0,0 0 0,0-1 0,1 1 0,-1 0 0,0 0 0,0 0 0,1 0 0,-1 0 0,0 0 0,0 0 0,1 0 0,-1 1 0,0-1 0,0 0 0,1 0 0,-1 1 0,0-1 0,1 0 0,-1 1 0,0-1 0,1 0 0,-1 1 0,0-1 0,0 2 0,-2 0 0,0 1 0,0 0 0,0 0 0,1 0 0,-1 0 0,1 0 0,0 0 0,-3 6 0,1 3 0,0 0 0,0 0 0,1 1 0,1-1 0,-1 22 0,2 68 0,2-62 0,1 478 0,-4-477 0,-2 0 0,-15 60 0,5-26 0,-10 27 0,14-67 0,-8 60 0,14-43 0,2 0 0,6 65 0,-3-115 0,-1 0 0,0 1 0,1-1 0,-1 0 0,1 0 0,0 0 0,0-1 0,0 1 0,0 0 0,0 0 0,0 0 0,0-1 0,0 1 0,1 0 0,-1-1 0,1 1 0,-1-1 0,1 0 0,0 0 0,-1 1 0,1-1 0,0 0 0,0 0 0,0 0 0,0-1 0,0 1 0,0 0 0,0-1 0,3 1 0,7 1 0,0-1 0,-1-1 0,1 1 0,14-3 0,-12 1 0,205-2 0,-197 3 0,-19 1 0,0-1 0,0 0 0,0-1 0,0 1 0,-1 0 0,1-1 0,0 0 0,0 1 0,0-1 0,0 0 0,-1-1 0,1 1 0,0 0 0,-1-1 0,1 1 0,-1-1 0,0 0 0,1 0 0,-1 0 0,0 0 0,0 0 0,0-1 0,0 1 0,-1-1 0,1 1 0,1-5 0,6-9 0,0-2 0,-1 1 0,-1-1 0,9-33 0,9-78 0,-22 108 0,12-66 0,43-275 0,1 56 0,-41 247 0,-12 42 0,-1 1 0,-1 0 0,0-1 0,2-26 0,-5 36 0,-1-1 0,1 1 0,1 0 0,-1 0 0,1-1 0,1 2 0,-1-1 0,1 0 0,0 0 0,8-10 0,-9 13 0,1 1 0,-1 0 0,1 0 0,0 0 0,0 1 0,0-1 0,0 1 0,0-1 0,0 1 0,1 0 0,-1 0 0,1 1 0,-1-1 0,1 1 0,0 0 0,0 0 0,0 0 0,0 0 0,0 1 0,-1-1 0,7 1 0,-9 0 0,0 0 0,0 0 0,0 0 0,0 0 0,0 0 0,0 0 0,0 1 0,0-1 0,0 0 0,0 0 0,0 1 0,0-1 0,0 1 0,-1-1 0,1 1 0,0-1 0,0 1 0,0-1 0,-1 1 0,1 0 0,0-1 0,-1 1 0,1 0 0,-1 0 0,1-1 0,0 1 0,-1 0 0,0 0 0,1 0 0,-1 0 0,0 0 0,1 0 0,-1 0 0,0 0 0,0 0 0,0 0 0,0 0 0,0 0 0,0-1 0,0 1 0,0 0 0,0 2 0,-1 3 0,-1-1 0,1 1 0,-1-1 0,0 1 0,-6 9 0,-30 51 0,-67 86 0,35-55 0,55-77 0,-1-1 0,-20 19 0,-1 0 0,-7 8 0,-15 17 0,56-59 0,-8 7 0,11-11 0,0 0 0,-1 0 0,1 1 0,0-1 0,-1 0 0,1 0 0,0 0 0,-1 0 0,1 0 0,0 0 0,-1 0 0,1 0 0,-1 0 0,1 0 0,0-1 0,-1 1 0,1 0 0,0 0 0,-1 0 0,1 0 0,0 0 0,0-1 0,-1 1 0,1 0 0,0 0 0,-1 0 0,1-1 0,0 1 0,0 0 0,0-1 0,-1 1 0,1 0 0,0 0 0,0-1 0,0 1 0,-1 0 0,1-1 0,0 1 0,0 0 0,0-1 0,0 1 0,0-1 0,-3-6 0,1 0 0,0-1 0,1 1 0,0-1 0,0 1 0,0-1 0,1 1 0,1-11 0,9-65 0,-7 66 0,9-69 0,4-165 0,-18-255 0,1 480 0,-2 1 0,-8-37 0,8 46 0,-2-1 0,0 0 0,-11-23 0,0-2 0,-56-193 0,59 203 0,8 22 0,1-1 0,0 1 0,-2-15 0,5 20 0,0 1 0,-1-1 0,1 1 0,-1-1 0,0 1 0,0 0 0,-3-5 0,4 8 0,0 0 0,1 0 0,-1 0 0,0 0 0,0 0 0,0 0 0,0 0 0,0 0 0,0 0 0,0 0 0,0 1 0,0-1 0,0 0 0,0 1 0,0-1 0,0 1 0,0-1 0,-1 1 0,1 0 0,0-1 0,0 1 0,-1 0 0,1 0 0,0 0 0,-1 0 0,1 0 0,0 0 0,0 0 0,-1 1 0,1-1 0,-2 1 0,1 0 0,1 0 0,-1 0 0,1 1 0,-1-1 0,1 1 0,-1-1 0,1 1 0,0-1 0,0 1 0,-1 0 0,1-1 0,1 1 0,-1 0 0,0 0 0,0 0 0,1 0 0,-1 0 0,1 0 0,-1 3 0,-1 7 0,-1 24 0,3-29 0,1 143 0,-1 15 0,-3-142 0,-2 0 0,0 1 0,-1-2 0,-19 44 0,13-36 0,5-13 0,-1-1 0,-11 17 0,1 0 0,10-20 0,2 0 0,-1 1 0,2-1 0,0 1 0,-6 27 0,3 7 0,3-1 0,0 53 0,3-63 0,-6 40 0,-1 18 0,7 305 0,4-207 0,-2 427 0,1-585 0,2-1 0,1 1 0,2-1 0,10 34 0,7 27 0,68 216 0,-82-283 0,-1 0 0,5 31 0,1 10 0,-3-20 0,-2 0 0,4 69 0,-9 99 0,-4-154 0,-1 167 0,1-299 0,1-111 0,15 46 0,-2 37 0,-7 59 0,7-25 0,2-16 0,-2-34 0,-2-119 0,-13-285 0,3 480 0,2 0 0,9-41 0,3-27 0,-12 31 0,-2-1 0,-4 0 0,-19-116 0,18 173 0,-2 0 0,0 1 0,-9-19 0,8 23 0,1-1 0,0 0 0,1 0 0,1 0 0,-3-27 0,6-45 51,1 47-1467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3:45.713"/>
    </inkml:context>
    <inkml:brush xml:id="br0">
      <inkml:brushProperty name="width" value="0.35" units="cm"/>
      <inkml:brushProperty name="height" value="0.35" units="cm"/>
      <inkml:brushProperty name="color" value="#FFFFFF"/>
    </inkml:brush>
  </inkml:definitions>
  <inkml:trace contextRef="#ctx0" brushRef="#br0">562 211 24575,'-11'-1'0,"0"-1"0,0 0 0,0 0 0,1-1 0,-20-8 0,3 1 0,12 5 0,1-1 0,-1-1 0,1 0 0,0 0 0,-13-11 0,6 2 0,2-1 0,-25-26 0,37 38 0,1-1 0,-1 1 0,0 0 0,-1 0 0,1 1 0,-1 0 0,1 1 0,-1-1 0,-1 2 0,1-1 0,0 1 0,0 0 0,-1 1 0,-9-1 0,12 1 0,0 1 0,0 0 0,0 1 0,0 0 0,0 0 0,0 0 0,0 0 0,0 1 0,-7 3 0,9-3 0,0 0 0,1 0 0,-1 0 0,1 1 0,-1-1 0,1 1 0,0 0 0,0 0 0,0 0 0,1 0 0,-1 1 0,1-1 0,0 1 0,-3 5 0,-1 5 0,1 0 0,1 1 0,0-1 0,1 1 0,0 0 0,0 21 0,4 96 0,1-59 0,-2-9-1365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3:55.658"/>
    </inkml:context>
    <inkml:brush xml:id="br0">
      <inkml:brushProperty name="width" value="0.35" units="cm"/>
      <inkml:brushProperty name="height" value="0.35" units="cm"/>
      <inkml:brushProperty name="color" value="#FFFFFF"/>
    </inkml:brush>
  </inkml:definitions>
  <inkml:trace contextRef="#ctx0" brushRef="#br0">173 3397 24575,'-88'-134'0,"72"105"0,0-1 0,-19-55 0,30 70 0,1-2 0,1 1 0,0 0 0,0-24 0,5-67 0,0 43 0,-1-343 0,0 372 0,8-40 0,1-33 0,-11 63 0,0 28 0,1 0 0,0 0 0,2 0 0,5-30 0,2 9 0,-2 1 0,4-58 0,-8-73 0,-3 134 0,1 11 0,2 0 0,0 0 0,9-30 0,-6 30 0,-2 0 0,0 0 0,0-25 0,-4-255 0,-1 114 0,2 176 0,0 1 0,1-1 0,4-14 0,-3 12 0,3-28 0,-4-203 0,-3 127 0,1 112 0,0 1 0,1 0 0,0-1 0,0 1 0,1 0 0,0 0 0,0-1 0,0 1 0,1 1 0,0-1 0,3-5 0,2 0 0,-1 0 0,2 1 0,0 0 0,13-11 0,-17 16 0,0 1 0,0-1 0,0-1 0,-1 1 0,1-1 0,-2 0 0,1 0 0,0 0 0,-1 0 0,0 0 0,-1-1 0,3-10 0,3-9 0,18-39 0,-19 48 0,1 0 0,-2-1 0,-1 0 0,0 0 0,3-23 0,-7 20-1365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6:33.721"/>
    </inkml:context>
    <inkml:brush xml:id="br0">
      <inkml:brushProperty name="width" value="0.35" units="cm"/>
      <inkml:brushProperty name="height" value="0.35" units="cm"/>
      <inkml:brushProperty name="color" value="#FFFFFF"/>
    </inkml:brush>
  </inkml:definitions>
  <inkml:trace contextRef="#ctx0" brushRef="#br0">33 0 24575,'-6'31'0,"-16"88"0,19-97 0,2 0 0,0 1 0,3 30 0,11 301 0,-14-277 0,3 99 0,0-152 0,13 47 0,-9-47 0,6 48 0,-10 190 0,-3-139 0,1 672 0,1-770 0,2 1 0,1 0 0,1-1 0,10 30 0,-5-20 0,5 41 0,-12-61 0,0 0 0,0 0 0,1-1 0,1 1 0,10 20 0,35 80 0,-46-104 0,-1 1 0,0-1 0,-1 1 0,0 0 0,1 19 0,2 18 0,30 122 0,-31-148 0,0-1 0,-1 0 0,-1 24 0,0-10 0,-3-34 0,1-1 0,0 0 0,0 1 0,0-1 0,1 0 0,-1 1 0,0-1 0,1 0 0,-1 0 0,0 1 0,1-1 0,-1 0 0,1 0 0,0 1 0,-1-1 0,1 0 0,0 0 0,0 0 0,0 0 0,1 1 0,-1-1 0,0-1 0,0 0 0,0 0 0,1 1 0,-1-1 0,0 0 0,0 0 0,0 0 0,0-1 0,0 1 0,0 0 0,0 0 0,0 0 0,0-1 0,0 1 0,0 0 0,-1-1 0,1 1 0,0-1 0,2 0 0,5-6 0,1 1 0,-1-1 0,14-17 0,105-141 0,-99 126 0,-16 22 0,-1 0 0,0 0 0,-1-2 0,10-25 0,-8 12 0,-2 0 0,-1-1 0,-1 0 0,-2 0 0,3-52 0,-10 15 0,-1 45 0,2 0 0,1 0 0,7-43 0,65-278 0,-49 184 0,-16 93 0,10-16 0,-11 57 0,6-49 0,-13-70 0,0 2 0,9 81 0,-5 38 0,2-31 0,-6 36-1365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6:37.409"/>
    </inkml:context>
    <inkml:brush xml:id="br0">
      <inkml:brushProperty name="width" value="0.35" units="cm"/>
      <inkml:brushProperty name="height" value="0.35" units="cm"/>
      <inkml:brushProperty name="color" value="#FFFFFF"/>
    </inkml:brush>
  </inkml:definitions>
  <inkml:trace contextRef="#ctx0" brushRef="#br0">1 651 24575,'0'-650'-1365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56:44.287"/>
    </inkml:context>
    <inkml:brush xml:id="br0">
      <inkml:brushProperty name="width" value="0.35" units="cm"/>
      <inkml:brushProperty name="height" value="0.35" units="cm"/>
      <inkml:brushProperty name="color" value="#FFFFFF"/>
    </inkml:brush>
  </inkml:definitions>
  <inkml:trace contextRef="#ctx0" brushRef="#br0">1 1 24575,'0'723'0,"2"-693"0,1 1 0,2 0 0,10 33 0,-10-40 0,2 0 0,2 0 0,0 0 0,1-1 0,16 26 0,0 1 0,7 26 0,-15-30 0,-14-36 0,-1 0 0,0 0 0,0 1 0,-1-1 0,1 16 0,-2 55 0,-1-8 0,2-55 56,5 21 0,-4-23-794,3 27-1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27:52.696"/>
    </inkml:context>
    <inkml:brush xml:id="br0">
      <inkml:brushProperty name="width" value="0.35" units="cm"/>
      <inkml:brushProperty name="height" value="0.35" units="cm"/>
      <inkml:brushProperty name="color" value="#FFFFFF"/>
    </inkml:brush>
  </inkml:definitions>
  <inkml:trace contextRef="#ctx0" brushRef="#br0">1313 509 24575,'-280'0'0,"270"1"0,0 0 0,1 1 0,0 0 0,-1 0 0,1 1 0,-10 4 0,6-2 0,0-1 0,-14 3 0,-100 9 0,47-9 0,50-5 0,-41 7 0,35-4 0,0-2 0,-1-1 0,-47-4 0,13 1 0,63 1 0,-8-1 0,0 1 0,1 1 0,-1 0 0,1 1 0,-1 0 0,1 2 0,-18 5 0,18-3 0,0-2 0,0 0 0,-24 3 0,16-2 0,18-3 0,1-1 0,0 0 0,0 0 0,-1 0 0,1-1 0,0 1 0,-7-2 0,9 1 0,1 0 0,-1-1 0,1 1 0,0-1 0,-1 0 0,1 1 0,0-1 0,-1 0 0,1 0 0,0 0 0,0 0 0,0 0 0,0 0 0,0 0 0,0 0 0,0 0 0,0-1 0,0 1 0,1 0 0,-1-1 0,0 1 0,1 0 0,-1-1 0,1 1 0,0-1 0,-1 1 0,1-2 0,-3-16 0,1 1 0,1-1 0,1 0 0,0 1 0,4-20 0,-2 27 0,1 1 0,0-1 0,0 1 0,1 0 0,1 0 0,8-14 0,4-7 0,-13 22 0,2 0 0,-1 0 0,1 0 0,0 1 0,12-12 0,42-34 0,-11 11 0,133-116 0,-180 158 0,-1 0 0,1-1 0,0 1 0,-1-1 0,0 1 0,1-1 0,-1 1 0,1-4 0,-1 5 0,-1 0 0,0-1 0,0 1 0,0-1 0,0 1 0,0 0 0,0-1 0,0 1 0,0-1 0,0 1 0,0-1 0,0 1 0,0-1 0,0 1 0,0 0 0,0-1 0,0 1 0,-1-1 0,1 1 0,0 0 0,0-1 0,0 1 0,-1 0 0,1-1 0,0 1 0,-1 0 0,1-1 0,0 1 0,-1 0 0,1-1 0,0 1 0,-1 0 0,1 0 0,0 0 0,-1-1 0,1 1 0,-1 0 0,1 0 0,0 0 0,-1 0 0,1 0 0,-1 0 0,1 0 0,-1 0 0,-14-3 0,1 1 0,-1 1 0,0 0 0,0 1 0,-19 2 0,-6 0 0,4-2 0,16-1 0,0 1 0,-25 4 0,40-3 0,-1 0 0,1 0 0,0 1 0,-1-1 0,1 1 0,0 1 0,0-1 0,0 1 0,0 0 0,1 0 0,-1 0 0,-6 7 0,6-6-341,0 1 0,0-1-1,-9 5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32:46.806"/>
    </inkml:context>
    <inkml:brush xml:id="br0">
      <inkml:brushProperty name="width" value="0.35" units="cm"/>
      <inkml:brushProperty name="height" value="0.35" units="cm"/>
      <inkml:brushProperty name="color" value="#FFFFFF"/>
    </inkml:brush>
  </inkml:definitions>
  <inkml:trace contextRef="#ctx0" brushRef="#br0">1177 256 24575,'-352'0'0,"338"1"0,0 0 0,-26 7 0,23-5 0,-26 3 0,35-5 0,-1 1 0,1 0 0,-1 0 0,1 1 0,-14 5 0,13-4 0,0 0 0,0-1 0,0-1 0,-17 4 0,-3-3 0,0 1 0,-48 15 0,61-15 0,0-1 0,1 0 0,-30 1 0,-51-5 0,37-1 0,-111 2 0,169 0 0,1 0 0,-1 0 0,0 0 0,0 0 0,1 0 0,-1 0 0,0 0 0,1-1 0,-1 1 0,0 0 0,1 0 0,-1-1 0,1 1 0,-1 0 0,0-1 0,1 1 0,-1 0 0,1-1 0,-1 1 0,1-1 0,-1 1 0,1-1 0,-1 1 0,1-1 0,0 1 0,-1-2 0,0 0 0,1 0 0,-1 1 0,1-1 0,0 0 0,0 1 0,0-1 0,0 0 0,0 0 0,0 1 0,1-4 0,2-6 0,0 0 0,10-19 0,-11 24 0,71-141 0,-64 126 0,16-41 0,-24 61 0,-1-1 0,1 0 0,0 1 0,-1-1 0,1 0 0,0 1 0,0-1 0,0 1 0,0 0 0,1-1 0,-1 1 0,0 0 0,0 0 0,1-1 0,-1 1 0,1 0 0,-1 0 0,1 1 0,0-1 0,-1 0 0,1 1 0,0-1 0,-1 0 0,1 1 0,0 0 0,0-1 0,-1 1 0,1 0 0,0 0 0,0 0 0,-1 0 0,1 1 0,3-1 0,6 3 0,-1-1 0,1 1 0,-1 1 0,15 6 0,-11-4 0,112 48 0,-100-41 0,0 2 0,39 28 0,18 15 0,21 18 0,-63-44 0,22 19 0,-61-48 0,0-1 0,0 1 0,-1-1 0,1 1 0,0 0 0,-1-1 0,1 1 0,0 5 0,-1-8 0,-1 1 0,0-1 0,0 1 0,0-1 0,0 1 0,0 0 0,0-1 0,0 1 0,0 0 0,0-1 0,0 1 0,0-1 0,0 1 0,0 0 0,0-1 0,-1 1 0,1-1 0,0 1 0,-1 0 0,0 0 0,1-1 0,-1 1 0,1-1 0,-1 0 0,0 1 0,1-1 0,-1 0 0,0 0 0,0 1 0,1-1 0,-1 0 0,0 0 0,0 0 0,1 0 0,-1 0 0,0 0 0,0 0 0,1 0 0,-1 0 0,0 0 0,0-1 0,-8-1 0,0 0 0,-14-6 0,14 4 0,0 1 0,-15-3 0,17 5 0,0-1 0,0 0 0,0 0 0,0-1 0,0 1 0,1-1 0,-1-1 0,1 0 0,-10-7 0,11 8 0,0 0 0,0 0 0,0 1 0,0-1 0,-1 1 0,1 0 0,-1 1 0,1-1 0,-7 0 0,-5 1 0,-29 0 0,31 1 0,1 0 0,-1-1 0,-16-3 0,27 3 0,0 0 0,0 0 0,0-1 0,0 0 0,0 1 0,1-1 0,-1-1 0,1 1 0,-1 0 0,1-1 0,0 0 0,0 0 0,0 0 0,0 0 0,0 0 0,1 0 0,0-1 0,-1 1 0,-2-8 0,2 3 0,0 0 0,0-1 0,1 1 0,0-1 0,1 0 0,-1 1 0,2-1 0,-1-13 0,2 1-1365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32:49.992"/>
    </inkml:context>
    <inkml:brush xml:id="br0">
      <inkml:brushProperty name="width" value="0.35" units="cm"/>
      <inkml:brushProperty name="height" value="0.35" units="cm"/>
      <inkml:brushProperty name="color" value="#FFFFFF"/>
    </inkml:brush>
  </inkml:definitions>
  <inkml:trace contextRef="#ctx0" brushRef="#br0">1 394 24575,'0'-25'0,"0"-15"0,0-4 0,0 3 0,0 4 0,0 6 0,0 5 0,3 4 0,1-1 0,3 0 0,1 2 0,-2 0 0,-1 1 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32:59.122"/>
    </inkml:context>
    <inkml:brush xml:id="br0">
      <inkml:brushProperty name="width" value="0.35" units="cm"/>
      <inkml:brushProperty name="height" value="0.35" units="cm"/>
      <inkml:brushProperty name="color" value="#FFFFFF"/>
    </inkml:brush>
  </inkml:definitions>
  <inkml:trace contextRef="#ctx0" brushRef="#br0">43 2110 24575,'0'-462'0,"1"440"0,1 0 0,7-25 0,-4 16 0,-2 16 0,1 0 0,8-21 0,0 4 0,-9 18 0,0 0 0,-1 1 0,-1-1 0,0 0 0,-2-22 0,0 21 0,1-1 0,1 1 0,0 0 0,5-20 0,3 1 0,-3 15 0,-2 0 0,0-1 0,3-38 0,-5 44 0,0 0 0,0 1 0,2-1 0,8-25 0,-1 6 0,-8 23 0,5-15 0,4-28 0,-6 16 0,-1 11 0,2-36 0,-5 43 0,1 0 0,0 0 0,8-22 0,-6 22 0,-1 0 0,0 0 0,1-20 0,-4 17 0,-1 6 0,1 0 0,0 0 0,2 0 0,6-25 0,7-22 0,-8 25 0,7-3 0,-11 33 0,0-1 0,-1 0 0,4-15 0,-6 15 0,0 0 0,0 0 0,-1 0 0,0 0 0,0 0 0,-1 0 0,0 0 0,-1 0 0,0 0 0,-1 0 0,1 1 0,-2-1 0,1 1 0,-1 0 0,0 0 0,-1 0 0,0 1 0,-9-12 0,6 8 0,4 5 0,0 1 0,0 0 0,-1 0 0,-6-6 0,10 10 0,0 1 0,1-1 0,-1 0 0,0 1 0,0-1 0,0 1 0,0-1 0,1 1 0,-1 0 0,0-1 0,0 1 0,0 0 0,0 0 0,0 0 0,0-1 0,0 1 0,0 0 0,0 0 0,0 0 0,0 0 0,0 1 0,0-1 0,0 0 0,1 0 0,-1 1 0,0-1 0,0 0 0,0 1 0,0-1 0,0 1 0,0-1 0,1 1 0,-1-1 0,0 1 0,1 0 0,-2 0 0,0 2 0,1-1 0,-1 0 0,1 1 0,0-1 0,-1 0 0,1 1 0,1 0 0,-1-1 0,0 1 0,1-1 0,-1 1 0,0 3 0,1 37 0,0-29 0,1-2 0,-1 1 0,0-1 0,-1 1 0,-1-1 0,0 1 0,-7 20 0,-4 3 0,-29 58 0,34-79 0,1 0 0,1 0 0,0 1 0,2 0 0,-1 0 0,2 1 0,-2 19 0,2-19 0,-1 1 0,-6 17 0,5-20 0,1 0 0,0 0 0,-1 20 0,4-27 0,-1 1 0,0-1 0,0 0 0,-1 0 0,-5 12 0,4-11 0,0 1 0,-5 20 0,5 1 0,2 0 0,1 1 0,3 34 0,0 2 0,-3 10 0,2 81 0,9-108 0,-3-14 0,-1-9 0,13 42 0,-6-29 0,-2-1 0,2-1 0,26 53 0,-34-81 0,1 1 0,-2-1 0,0 1 0,0-1 0,-1 1 0,-1 0 0,1 1 0,-1 18 0,0-8 0,0 0 0,2 0 0,0 0 0,2-1 0,0 1 0,15 30 0,-15-37-170,-1 0-1,0 0 0,-1 0 1,0 1-1,-2-1 0,0 1 1,0 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01:06.524"/>
    </inkml:context>
    <inkml:brush xml:id="br0">
      <inkml:brushProperty name="width" value="0.35" units="cm"/>
      <inkml:brushProperty name="height" value="0.35" units="cm"/>
      <inkml:brushProperty name="color" value="#FFFFFF"/>
    </inkml:brush>
  </inkml:definitions>
  <inkml:trace contextRef="#ctx0" brushRef="#br0">0 789 24575,'27'-13'0,"1"1"0,0 2 0,57-13 0,-38 15 0,81-5 0,150-2 0,-181 7 0,56-3 0,1292 12 0,-1439-1 0,0-1 0,1 0 0,-1 0 0,0-1 0,0 0 0,0 0 0,0 0 0,0-1 0,6-3 0,2-3 0,0 0 0,17-14 0,-24 17 0,0-1 0,-1 1 0,0-1 0,0-1 0,-1 1 0,0-1 0,0 0 0,0 0 0,-1-1 0,-1 1 0,1-1 0,-1 0 0,-1 0 0,2-11 0,1-11 0,-2 0 0,-2-57 0,-2 76 0,0-57 0,2-135 0,0 202 0,-1 0 0,0-1 0,1 1 0,-1 0 0,1 0 0,0 0 0,0 0 0,0 0 0,0-1 0,0 2 0,0-1 0,1 0 0,-1 0 0,1 0 0,-1 1 0,1-1 0,0 0 0,-1 1 0,1 0 0,0-1 0,0 1 0,0 0 0,0 0 0,0 0 0,0 0 0,0 0 0,3 0 0,0 0 0,0 0 0,-1 0 0,1 0 0,0 1 0,-1 0 0,1 0 0,0 0 0,0 1 0,-1-1 0,1 1 0,-1 0 0,8 3 0,-9-3 0,3 1 0,0 0 0,-1 0 0,0 0 0,0 1 0,0 0 0,0 0 0,0 0 0,0 1 0,-1-1 0,9 9 0,-13-11 0,1 0 0,-1-1 0,0 1 0,1 0 0,-1-1 0,0 1 0,0 0 0,1 0 0,-1-1 0,0 1 0,0 0 0,0 0 0,0-1 0,0 1 0,0 0 0,0 0 0,0 0 0,0-1 0,0 1 0,0 0 0,-1 0 0,1-1 0,0 1 0,-1 0 0,1 0 0,-2 1 0,1 0 0,0 0 0,-1-1 0,0 1 0,1-1 0,-1 1 0,0-1 0,1 0 0,-3 1 0,-5 3 0,1-1 0,-1-1 0,-11 4 0,-21 3 0,-1-2 0,-67 4 0,73-8 0,34-4 0,-1 0 0,0 0 0,1 1 0,-1 0 0,1-1 0,-1 1 0,1 0 0,0 0 0,-1 0 0,1 0 0,0 1 0,0-1 0,0 1 0,-1-1 0,2 1 0,-1 0 0,0 0 0,0 0 0,0 0 0,1 0 0,-3 4 0,1-3 0,0 1 0,0-1 0,0-1 0,0 1 0,-1 0 0,1-1 0,-1 1 0,0-1 0,0 0 0,0 0 0,0-1 0,0 1 0,0-1 0,-6 1 0,-6 1 0,-1-1 0,-22 1 0,29-3 0,-323 1 0,148-3 0,-430 2 0,601 0 0,0 1 0,-1 1 0,1 0 0,-24 7 0,30-6 0,1-1 0,0 1 0,0 0 0,0 0 0,0 1 0,1 0 0,-1 0 0,1 1 0,0 0 0,-8 8 0,8-7 0,-1 0 0,1-1 0,-1 0 0,-1 0 0,1 0 0,-1-1 0,-12 5 0,-8 5 0,-4 5 0,-49 39 0,31-20 0,27-17-1365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33:17.585"/>
    </inkml:context>
    <inkml:brush xml:id="br0">
      <inkml:brushProperty name="width" value="0.35" units="cm"/>
      <inkml:brushProperty name="height" value="0.35" units="cm"/>
      <inkml:brushProperty name="color" value="#FFFFFF"/>
    </inkml:brush>
  </inkml:definitions>
  <inkml:trace contextRef="#ctx0" brushRef="#br0">1 3673 24575,'0'-279'0,"1"258"0,7-38 0,1-8 0,-8 47 0,-1 1 0,7-36 0,-1 20 0,1-43 0,2-14 0,-4 58 0,2 0 0,2 0 0,15-40 0,-15 48 0,-2 0 0,0 0 0,-2 0 0,0-1 0,-2 0 0,-1 0 0,-3-34 0,1-155 0,1 207 0,0-1 0,0 1 0,1-1 0,1 1 0,0 0 0,4-10 0,-2 6 0,-1 0 0,3-14 0,-4 6 0,0-29 0,-3 35 0,1 0 0,0 0 0,2 0 0,5-22 0,1 5 0,-4 15 0,1-1 0,11-24 0,-13 34 0,-1-1 0,0 1 0,-1-1 0,0 0 0,-1 0 0,1 0 0,-1-17 0,0 7 0,4-352 0,-6 216 0,1-1117-1365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33:23.454"/>
    </inkml:context>
    <inkml:brush xml:id="br0">
      <inkml:brushProperty name="width" value="0.35" units="cm"/>
      <inkml:brushProperty name="height" value="0.35" units="cm"/>
      <inkml:brushProperty name="color" value="#FFFFFF"/>
    </inkml:brush>
  </inkml:definitions>
  <inkml:trace contextRef="#ctx0" brushRef="#br0">0 1834 24575,'0'-694'0,"2"660"0,6-35 0,1-26 0,-8 67 0,-1-3 0,1 0 0,8-38 0,16-91 0,-23 149 0,0 0 0,1 0 0,0 0 0,5-12 0,-3 11 0,-1 0 0,4-22 0,-5 13 0,-2-36 0,0 9 0,0 43 0,0-1 0,0 1 0,0-1 0,1 1 0,0 0 0,0 0 0,4-7 0,-3 6 0,0 0 0,0 0 0,-1 0 0,0 0 0,2-12 0,0-37 11,-4-82-1,-2 55-1396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33:30.162"/>
    </inkml:context>
    <inkml:brush xml:id="br0">
      <inkml:brushProperty name="width" value="0.35" units="cm"/>
      <inkml:brushProperty name="height" value="0.35" units="cm"/>
      <inkml:brushProperty name="color" value="#FFFFFF"/>
    </inkml:brush>
  </inkml:definitions>
  <inkml:trace contextRef="#ctx0" brushRef="#br0">0 2845 24575,'0'-717'0,"2"685"0,1 1 0,11-47 0,-7 43 0,5-58 0,-13 31 0,2-13 0,7 23 0,-4 36 0,1-23 0,-4 32 0,0 1 0,0 0 0,0-1 0,1 1 0,0 0 0,1 0 0,-1 0 0,1 0 0,0 1 0,1-1 0,0 1 0,5-7 0,-7 10 0,3-7 0,0 1 0,0-1 0,-1 0 0,0 0 0,0-1 0,-1 1 0,-1-1 0,1 0 0,1-17 0,-2-6 0,-4-54 0,0 25 0,2-259 0,1 311 0,0 0 0,1 0 0,0 0 0,0 1 0,1-1 0,5-10 0,-4 8 0,0 0 0,0 0 0,2-20 0,3-27 0,-4 28 0,1-49 0,-6 69 0,0 1 0,1-1 0,0 1 0,0-1 0,1 1 0,1-1 0,0 1 0,0 0 0,5-10 0,2 4 0,0 0 0,1 1 0,0 1 0,1-1 0,19-16 0,-17 17 0,-10 10 0,-1-1 0,0 0 0,0 0 0,0 0 0,0 0 0,-1-1 0,0 1 0,0-1 0,0 1 0,-1-1 0,0 1 0,0-1 0,0-7 0,0 6 0,0-1 0,0 1 0,1 0 0,0-1 0,0 1 0,1 0 0,6-11 0,19-27 0,38-83 0,-47 87-1365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5T20:33:30.572"/>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0T22:48:15.494"/>
    </inkml:context>
    <inkml:brush xml:id="br0">
      <inkml:brushProperty name="width" value="0.35" units="cm"/>
      <inkml:brushProperty name="height" value="0.35" units="cm"/>
      <inkml:brushProperty name="color" value="#FFFFFF"/>
    </inkml:brush>
  </inkml:definitions>
  <inkml:trace contextRef="#ctx0" brushRef="#br0">1 285 24575,'0'-284'0,"-1"402"0,3 137 0,7-138 0,1 52 0,-1-30 0,0 2 0,-10 45 0,2-175 0,0 0 0,1 0 0,0-1 0,1 1 0,7 17 0,-5-15 0,-1 0 0,0 0 0,1 16 0,-3-5 0,-2-16 0,0-20 0,-1-195 0,1 132 0,-1 54 0,-7-38 0,-1-8 0,9 56 0,0 5 0,0-1 0,-1 1 0,0 0 0,0 0 0,0 0 0,-1 0 0,1 0 0,-4-6 0,0 1-273,0-1 0,1 1 0,1-1 0,-4-19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0T22:48:21.794"/>
    </inkml:context>
    <inkml:brush xml:id="br0">
      <inkml:brushProperty name="width" value="0.35" units="cm"/>
      <inkml:brushProperty name="height" value="0.35" units="cm"/>
      <inkml:brushProperty name="color" value="#FFFFFF"/>
    </inkml:brush>
  </inkml:definitions>
  <inkml:trace contextRef="#ctx0" brushRef="#br0">39 1863 24575,'1'-79'0,"-2"-85"0,-8 98 0,0-10 0,7-202 0,4 144 0,-3 112 0,-7-38 0,-1-8 0,7-215 0,3 145 0,-1 76 0,1-70 0,0 125 0,0 0 0,1 1 0,0-1 0,0 0 0,0 1 0,5-9 0,-3 8 0,-1 0 0,-1 1 0,1-1 0,-1 0 0,2-11 0,-4 15 0,1-11 0,1 1 0,1 0 0,0 0 0,5-15 0,8-16 44,9-21-1453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0T22:48:28.395"/>
    </inkml:context>
    <inkml:brush xml:id="br0">
      <inkml:brushProperty name="width" value="0.35" units="cm"/>
      <inkml:brushProperty name="height" value="0.35" units="cm"/>
      <inkml:brushProperty name="color" value="#FFFFFF"/>
    </inkml:brush>
  </inkml:definitions>
  <inkml:trace contextRef="#ctx0" brushRef="#br0">39 1881 24575,'0'-1265'0,"-1"1244"0,-7-39 0,-1-8 0,9-7 0,1 50 0,-1-1 0,-1 1 0,-7-36 0,2 22-72,2 0 0,1 0 0,4-52 0,-1 45-1005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09:58.751"/>
    </inkml:context>
    <inkml:brush xml:id="br0">
      <inkml:brushProperty name="width" value="0.35" units="cm"/>
      <inkml:brushProperty name="height" value="0.35" units="cm"/>
      <inkml:brushProperty name="color" value="#FFFFFF"/>
    </inkml:brush>
  </inkml:definitions>
  <inkml:trace contextRef="#ctx0" brushRef="#br0">0 78 24575,'533'0'0,"-502"-2"0,38-6 0,23-1 0,-19 10 0,-45 0 0,0-1 0,0-1 0,44-7 0,-42 2 0,-12 2 0,-1 1 0,27-11 0,-29 8 0,0 2 0,0 0 0,0 0 0,1 2 0,21-2 0,81 4 0,-50 2 0,1456-2-1365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0:11.438"/>
    </inkml:context>
    <inkml:brush xml:id="br0">
      <inkml:brushProperty name="width" value="0.35" units="cm"/>
      <inkml:brushProperty name="height" value="0.35" units="cm"/>
      <inkml:brushProperty name="color" value="#FFFFFF"/>
    </inkml:brush>
  </inkml:definitions>
  <inkml:trace contextRef="#ctx0" brushRef="#br0">2724 0 24575,'-2369'0'0,"2356"1"0,0 0 0,-22 6 0,-12 1 0,-22 1 0,40-4 0,-39 2 0,48-8-78,14 0-51,1 1 0,-1 0 1,1 0-1,0 1 0,-1-1 1,1 1-1,-1 0 0,1 0 1,-7 3-1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0:21.247"/>
    </inkml:context>
    <inkml:brush xml:id="br0">
      <inkml:brushProperty name="width" value="0.35" units="cm"/>
      <inkml:brushProperty name="height" value="0.35" units="cm"/>
      <inkml:brushProperty name="color" value="#FFFFFF"/>
    </inkml:brush>
  </inkml:definitions>
  <inkml:trace contextRef="#ctx0" brushRef="#br0">98 538 24575,'-20'-104'0,"14"65"0,-18-63 0,6 59 0,13 34 0,1-1 0,0 0 0,0 0 0,-2-14 0,3-6 0,0 1 0,3 0 0,4-52 0,-1 64-1365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0:01:23.016"/>
    </inkml:context>
    <inkml:brush xml:id="br0">
      <inkml:brushProperty name="width" value="0.35" units="cm"/>
      <inkml:brushProperty name="height" value="0.35" units="cm"/>
      <inkml:brushProperty name="color" value="#FFFFFF"/>
    </inkml:brush>
  </inkml:definitions>
  <inkml:trace contextRef="#ctx0" brushRef="#br0">837 1 24575,'-98'134'0,"-9"13"0,96-129 0,8-12 0,0-1 0,0 0 0,-1 0 0,-6 6 0,-116 108 0,74-76 0,40-34 0,0 0 0,0 2 0,1 0 0,-12 13 0,1 7 0,13-17 0,-1-1 0,-1 0 0,-17 17 0,-34 31 0,-44 42 0,73-72 0,27-24 23,0 0-1,0 1 0,0 0 0,1 0 1,-5 10-1,5-8-522,-1 0 1,-12 16-1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1:40.355"/>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1:45.174"/>
    </inkml:context>
    <inkml:brush xml:id="br0">
      <inkml:brushProperty name="width" value="0.35" units="cm"/>
      <inkml:brushProperty name="height" value="0.35" units="cm"/>
      <inkml:brushProperty name="color" value="#FFFFFF"/>
    </inkml:brush>
  </inkml:definitions>
  <inkml:trace contextRef="#ctx0" brushRef="#br0">3315 0 24575,'-124'14'0,"-168"10"0,-346-24 0,272-1 0,323 0 0,25-1 0,-1 2 0,1 0 0,0 1 0,-1 1 0,-18 5 0,-31 14 0,-41 10 0,73-22 0,8-1 0,0-2 0,-1-1 0,-42 2 0,61-6 0,-12-1 0,-1 1 0,-24 4 0,-33 7 0,43-7 0,-43 10 0,71-12 0,0 1 0,0 0 0,1 0 0,-13 8 0,-13 8 0,11-11 0,0 0 0,0-2 0,-1-1 0,0-1 0,-45 4 0,49-5 0,0 0 0,-23 8 0,-2 0 0,28-7 0,-22 10 0,21-8 0,-21 6 0,-59 20 0,64-20 0,-52 12 0,65-21 0,-37 0 0,41-3 0,0 0 0,0 1 0,-30 7 0,22-2 0,-51 9 0,72-16-151,0 1-1,0 0 0,0 0 0,0 0 1,0 0-1,1 1 0,-1 0 1,-6 3-1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1:53.105"/>
    </inkml:context>
    <inkml:brush xml:id="br0">
      <inkml:brushProperty name="width" value="0.35" units="cm"/>
      <inkml:brushProperty name="height" value="0.35" units="cm"/>
      <inkml:brushProperty name="color" value="#FFFFFF"/>
    </inkml:brush>
  </inkml:definitions>
  <inkml:trace contextRef="#ctx0" brushRef="#br0">1 99 24575,'25'-15'0,"9"-4"0,45-20 0,-66 34 0,1 0 0,0 1 0,-1 0 0,1 2 0,0-1 0,0 2 0,16-1 0,346 6 0,-138-4 0,-220 2 0,0 0 0,-1 1 0,1 1 0,-1 1 0,0 0 0,26 12 0,-22-9 0,0 0 0,0-1 0,33 5 0,92 17 0,-125-25 0,-4-1 0,21 1 0,-27-3 0,0 0 0,0 0 0,0 1 0,0 1 0,14 5 0,-20-6 0,23 9 0,0 1 0,45 29 0,-61-34 0,0 0 0,1-1 0,0 0 0,0-1 0,24 5 0,-2 1 0,-1 2 0,-22-8 0,0 0 0,15 3 0,-5-2 0,0 0 0,35 16 0,-36-13 0,-1-1 0,1-1 0,0-1 0,0-1 0,1-1 0,0-1 0,31 1 0,-26-3 0,33 6 0,21 2 0,-65-9 0,34 1 0,56 9 0,-54-4 0,-33-5 0,1 2 0,-1 0 0,21 7 0,-23-4 0,21 7 0,0-1 0,2-2 0,58 7 0,-85-15 0,1 1 0,-1 0 0,23 8 0,-23-6 0,1 0 0,0-2 0,18 3 0,52-3 0,-59-4 0,0 2 0,32 4 0,-12 2-1365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1:57.345"/>
    </inkml:context>
    <inkml:brush xml:id="br0">
      <inkml:brushProperty name="width" value="0.35" units="cm"/>
      <inkml:brushProperty name="height" value="0.35" units="cm"/>
      <inkml:brushProperty name="color" value="#FFFFFF"/>
    </inkml:brush>
  </inkml:definitions>
  <inkml:trace contextRef="#ctx0" brushRef="#br0">454 0 24575,'-114'10'0,"4"-1"0,-119-9-1365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2:05.848"/>
    </inkml:context>
    <inkml:brush xml:id="br0">
      <inkml:brushProperty name="width" value="0.35" units="cm"/>
      <inkml:brushProperty name="height" value="0.35" units="cm"/>
      <inkml:brushProperty name="color" value="#FFFFFF"/>
    </inkml:brush>
  </inkml:definitions>
  <inkml:trace contextRef="#ctx0" brushRef="#br0">3457 20 24575,'-1463'0'0,"1445"1"0,-31 5 0,30-3 0,0-1 0,-21 1 0,-136-19 0,52 3 0,-295 7 0,255 8 0,75-3 0,-95 2 0,120 8 0,-15 0 0,4-8 0,34-2 0,0 3 0,-58 8 0,73-6 0,-44 1 0,42-5 0,-34 7 0,29-2-682,-41 1-1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8:34.709"/>
    </inkml:context>
    <inkml:brush xml:id="br0">
      <inkml:brushProperty name="width" value="0.35" units="cm"/>
      <inkml:brushProperty name="height" value="0.35" units="cm"/>
      <inkml:brushProperty name="color" value="#FFFFFF"/>
    </inkml:brush>
  </inkml:definitions>
  <inkml:trace contextRef="#ctx0" brushRef="#br0">0 731 24575,'39'-17'0,"1"2"0,47-12 0,-60 21 0,1 2 0,-1 0 0,1 1 0,38 2 0,458 5 0,-293-6 0,617 2 0,-836 0 0,0 0 0,1-1 0,-1-1 0,0 0 0,0 0 0,0-1 0,0-1 0,0 0 0,-1-1 0,22-11 0,-17 6 0,0 1 0,29-10 0,-29 12 0,-1 1 0,0-2 0,22-13 0,-8 2 0,-20 14 0,-1 0 0,0-1 0,12-10 0,-18 14 0,37-39 0,-35 36 0,0 0 0,0 0 0,-1 0 0,0 0 0,0-1 0,-1 1 0,3-7 0,-4 11 0,-1 0 0,0 0 0,0 0 0,0 0 0,0 0 0,1 0 0,-1 0 0,0 0 0,-1 0 0,1 0 0,0 0 0,0 1 0,0-1 0,0 0 0,-1 0 0,1 0 0,0 0 0,-1 0 0,1 0 0,-1 1 0,1-1 0,-2-1 0,1 1 0,-1-1 0,1 1 0,-1 0 0,1 0 0,-1 0 0,0 0 0,1 0 0,-1 0 0,0 1 0,-3-2 0,-4 0 0,0 0 0,-1 1 0,-14-1 0,21 2 0,-190 1 0,76 1 0,106-2 0,-38 0 0,-1 1 0,-77 13 0,-116 32 0,13 2 0,171-35 0,-1-2 0,-91 3 0,-141-10 0,175-5 0,100 2 0,0 1 0,1 0 0,-1 2 0,-19 6 0,17-5 0,-1 0 0,-27 3 0,0-6 0,34-3 0,0 2 0,0 0 0,0 0 0,0 1 0,0 1 0,-12 4 0,13-3 0,0 0 0,0 0 0,0-1 0,0-1 0,0 0 0,-21 1 0,33-3 0,-1 0 0,1 0 0,0 0 0,-1 0 0,1 0 0,0 0 0,-1 0 0,1 1 0,0-1 0,-1-1 0,1 1 0,0 0 0,-1 0 0,1 0 0,0 0 0,-1 0 0,1 0 0,0 0 0,-1 0 0,1 0 0,0-1 0,-1 1 0,1 0 0,0 0 0,0 0 0,-1-1 0,1 1 0,0 0 0,0 0 0,0-1 0,-1 1 0,1 0 0,0-1 0,0 1 0,0 0 0,0 0 0,-1-1 0,1 1 0,0 0 0,0-1 0,0 1 0,0 0 0,0-1 0,0 1 0,0 0 0,0-1 0,0 1 0,0-1 0,0 1 0,0 0 0,0-1 0,0 1 0,1 0 0,-1 0 0,0-1 0,0 1 0,0 0 0,0-1 0,1 1 0,-1 0 0,0-1 0,0 1 0,0 0 0,1-1 0,22-24 0,-18 20 0,41-37 0,1 3 0,1 2 0,3 1 0,0 3 0,3 3 0,58-26 0,-63 36 0,0 1 0,74-17 0,-73 19 0,-39 13 0,0 0 0,0 0 0,0 1 0,15-2 0,150 3 0,-95 3 0,-7-1 0,86 1 0,-110 4 0,79 20 0,-46-1 0,-11-3 0,149 53 0,-207-69 0,0-1 0,0 0 0,1-1 0,0-1 0,19 1 0,74-4 0,-40-1 0,270 2 0,-328 0 0,0-2 0,0 1 0,0-1 0,0-1 0,16-6 0,-13 4 0,27-6 0,-19 6 0,0-2 0,-1 0 0,1-1 0,-2-1 0,23-14 0,-13 8 0,-19 9 0,0 1 0,0-2 0,11-9 0,-18 13 0,1 0 0,-1 0 0,0 0 0,0-1 0,0 1 0,-1-1 0,1 0 0,-1 0 0,0 0 0,0 0 0,2-6 0,-4 8 0,0 1 0,1 0 0,-1-1 0,0 1 0,0 0 0,0-1 0,0 1 0,0-1 0,0 1 0,0 0 0,0-1 0,-1 1 0,1 0 0,0-1 0,-1 1 0,1 0 0,-1 0 0,1-1 0,-2-1 0,0 2 0,1-1 0,-1 0 0,0 1 0,1 0 0,-1-1 0,0 1 0,0 0 0,0 0 0,0 0 0,0 0 0,-2-1 0,-4 0 0,0-1 0,0 2 0,-1-1 0,1 1 0,-11 0 0,-65-7 0,2 0 0,62 7 0,0-1 0,0-1 0,0-1 0,1-1 0,-32-12 0,31 11 0,0 0 0,0 1 0,-1 1 0,-38-2 0,-85 7 0,70 0 0,25-1 0,-8 0 0,1 1 0,-97 17 0,114-11 0,-61 17 0,79-19 0,1-1 0,-1 0 0,-39 0 0,-67-5 0,115 0 0,-44-4 0,-59-12 0,-30-3 0,74 14 0,-263-11 0,259 17 0,-68 1 0,82 8 110,-5 0-1585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1:18:45.547"/>
    </inkml:context>
    <inkml:brush xml:id="br0">
      <inkml:brushProperty name="width" value="0.35" units="cm"/>
      <inkml:brushProperty name="height" value="0.35" units="cm"/>
      <inkml:brushProperty name="color" value="#FFFFFF"/>
    </inkml:brush>
  </inkml:definitions>
  <inkml:trace contextRef="#ctx0" brushRef="#br0">394 1 24575,'10'18'0,"21"37"0,28 71 0,-52-107 0,0 1 0,-1 0 0,-2 0 0,0 1 0,-1-1 0,0 1 0,-2 36 0,-4 127 0,5-141 0,2-1 0,13 56 0,41 117 0,-44-164 0,9 67 0,-6-28 0,-1 30 0,0-2 0,-8-76 0,3 79 0,-11 42 0,-1-74 0,-1-77 0,2-12 0,0 1 0,0-1 0,0 0 0,0 0 0,0 0 0,0 0 0,0 0 0,0 0 0,-1 1 0,1-1 0,0 0 0,0 0 0,0 0 0,0 0 0,0 0 0,-1 0 0,1 0 0,0 0 0,0 0 0,0 0 0,0 0 0,0 0 0,-1 0 0,1 0 0,0 0 0,0 0 0,0 0 0,0 0 0,-1 0 0,1 0 0,0 0 0,0 0 0,0 0 0,0 0 0,0 0 0,-1 0 0,1 0 0,-3-2 0,1 0 0,-1-1 0,0 1 0,1-1 0,0 1 0,-3-4 0,-10-14 0,1-1 0,-21-39 0,-17-53 0,20 41 0,11 23 0,2 0 0,-15-59 0,12 29 0,2 5 0,-18-113 0,-13-80 0,45 238 0,-43-154 0,37 150 0,7 23 0,2 0 0,-1-1 0,1 1 0,1-1 0,-3-19 0,5 26 0,0-23 0,1 22 0,2 17 0,21 154 0,-12-69 0,9 76 0,-4 268 0,-18-420 0,-2 0 0,0 0 0,-1-1 0,-1 1 0,-1-1 0,-9 20 0,14-39 0,-7 26 0,2-1 0,0 1 0,-2 36 0,-7 30 0,1-24 0,3-11 0,-23 65 0,28-105 0,0 0 0,1 0 0,0 1 0,2-1 0,-3 38 0,8 225 0,-2-315 0,0-50 0,-11-92 0,4 97 0,5-119 0,3 98 0,-1-178 0,-1 267 0,0 0 0,-1 0 0,-1 0 0,0 1 0,-1-1 0,1 1 0,-8-14 0,-7-18 0,-16-44 0,20 56 0,3 0 0,-15-55 0,27 95 0,-1 0 0,1 0 0,0 0 0,3 9 0,3-2-1365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2:22:43.217"/>
    </inkml:context>
    <inkml:brush xml:id="br0">
      <inkml:brushProperty name="width" value="0.35" units="cm"/>
      <inkml:brushProperty name="height" value="0.35" units="cm"/>
      <inkml:brushProperty name="color" value="#FFFFFF"/>
    </inkml:brush>
  </inkml:definitions>
  <inkml:trace contextRef="#ctx0" brushRef="#br0">114 0 24575,'-18'40'0,"-2"4"0,-29 91 0,44-111 0,2 0 0,1 1 0,1-1 0,4 49 0,-1-4 0,-1-20 0,-13 95 0,6-90 0,3 0 0,3 72 0,2-40 0,-2 121-1365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2:22:55.423"/>
    </inkml:context>
    <inkml:brush xml:id="br0">
      <inkml:brushProperty name="width" value="0.35" units="cm"/>
      <inkml:brushProperty name="height" value="0.35" units="cm"/>
      <inkml:brushProperty name="color" value="#FFFFFF"/>
    </inkml:brush>
  </inkml:definitions>
  <inkml:trace contextRef="#ctx0" brushRef="#br0">0 2293 24575,'0'-1426'0,"1"1413"0,1-1 0,0 1 0,1 0 0,1 0 0,0 0 0,8-17 0,-6 14 0,0-1 0,-1 1 0,4-20 0,-7 10 0,0-47 0,-3 50 0,1 0 0,7-44 0,4-26 0,-9 65 0,11-53 0,-6 52 0,-1-1 0,-2 0 0,0 0 0,-2-35 0,-2 60 14,0 1-1,0 0 0,0 0 0,1-1 1,0 1-1,0 0 0,0 0 1,3-8-1,-3 10-100,1 0-1,-1-1 1,1 1 0,-1 0-1,1 1 1,0-1 0,0 0-1,0 0 1,0 1-1,0-1 1,0 1 0,0 0-1,0-1 1,1 1 0,-1 0-1,3 0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2:22:59.365"/>
    </inkml:context>
    <inkml:brush xml:id="br0">
      <inkml:brushProperty name="width" value="0.35" units="cm"/>
      <inkml:brushProperty name="height" value="0.35" units="cm"/>
      <inkml:brushProperty name="color" value="#FFFFFF"/>
    </inkml:brush>
  </inkml:definitions>
  <inkml:trace contextRef="#ctx0" brushRef="#br0">1 561 24575,'9'-177'0,"1"-3"0,-11-23-1365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5:20.364"/>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2:25:09.756"/>
    </inkml:context>
    <inkml:brush xml:id="br0">
      <inkml:brushProperty name="width" value="0.35" units="cm"/>
      <inkml:brushProperty name="height" value="0.35" units="cm"/>
      <inkml:brushProperty name="color" value="#FFFFFF"/>
    </inkml:brush>
  </inkml:definitions>
  <inkml:trace contextRef="#ctx0" brushRef="#br0">1 1039 24575,'22'-33'0,"-2"-1"0,28-62 0,16-77 0,-50 127 0,-2 0 0,-3-1 0,-1 0 0,2-72 0,-10-143 85,-1 126-1535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1T12:25:15.573"/>
    </inkml:context>
    <inkml:brush xml:id="br0">
      <inkml:brushProperty name="width" value="0.35" units="cm"/>
      <inkml:brushProperty name="height" value="0.35" units="cm"/>
      <inkml:brushProperty name="color" value="#FFFFFF"/>
    </inkml:brush>
  </inkml:definitions>
  <inkml:trace contextRef="#ctx0" brushRef="#br0">97 746 24575,'-17'-27'0,"2"-1"0,1-1 0,-12-31 0,20 42 0,1 1 0,1-1 0,0 0 0,2-1 0,0 1 0,1-33 0,4-289-124,-3 237-1117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0:24:16.073"/>
    </inkml:context>
    <inkml:brush xml:id="br0">
      <inkml:brushProperty name="width" value="0.35" units="cm"/>
      <inkml:brushProperty name="height" value="0.35" units="cm"/>
      <inkml:brushProperty name="color" value="#FFFFFF"/>
    </inkml:brush>
  </inkml:definitions>
  <inkml:trace contextRef="#ctx0" brushRef="#br0">1010 1 24575,'-99'175'0,"93"-163"0,1 0 0,0 1 0,0 0 0,1 1 0,1-1 0,0 0 0,1 1 0,0 0 0,1-1 0,2 24 0,2 297 0,-3-225 0,1-88 0,2 0 0,6 29 0,-2-12 0,-7-37 0,0 1 0,1 0 0,-1-1 0,1 1 0,-1-1 0,1 1 0,-1-1 0,1 1 0,0-1 0,0 1 0,0-1 0,0 1 0,0-1 0,2 2 0,-2-2 0,-1-1 0,1 0 0,0 0 0,0 1 0,-1-1 0,1 0 0,0 0 0,-1 0 0,1 0 0,0 0 0,0 0 0,-1 0 0,1 0 0,0 0 0,-1 0 0,1 0 0,0-1 0,0 1 0,-1 0 0,1 0 0,0-1 0,-1 1 0,1 0 0,-1-1 0,1 1 0,0-1 0,-1 1 0,1-1 0,-1 1 0,1-1 0,-1 1 0,0-1 0,1 0 0,-1 1 0,1-2 0,9-12 0,-1-1 0,-1 0 0,0 0 0,-2 0 0,9-25 0,-6 13 0,-6 17 0,0 0 0,-1-1 0,0 1 0,-1-1 0,0 1 0,-1-1 0,-1-10 0,1 5 0,2-29 0,4 27 0,-4 16 0,-1-1 0,0 0 0,0 1 0,-1-1 0,1 0 0,0-4 0,-1 6 0,0 0 0,0 1 0,0-1 0,0 0 0,-1 0 0,1 1 0,0-1 0,0 0 0,-1 1 0,1-1 0,0 0 0,-1 1 0,1-1 0,-1 1 0,1-1 0,-1 1 0,1-1 0,-1 1 0,1-1 0,-1 1 0,1-1 0,-1 1 0,0 0 0,1-1 0,-1 1 0,0 0 0,1-1 0,-1 1 0,0 0 0,-1 0 0,-10-2 0,0 0 0,-1 1 0,1 0 0,-1 1 0,-16 2 0,0 0 0,-80-2 0,-48 2 0,155-2 0,0 1 0,-1-1 0,1 1 0,-1-1 0,1 1 0,0 0 0,-1 0 0,1 0 0,0 0 0,0 0 0,0 1 0,0-1 0,0 1 0,0-1 0,0 1 0,0 0 0,1 0 0,-1 0 0,1 0 0,-1 0 0,1 0 0,0 0 0,0 0 0,0 0 0,0 1 0,-1 3 0,-2 6 0,2 0 0,0 0 0,0 0 0,0 15 0,2-17 0,-4 394 0,6-255 0,-1 545 0,-13-446 0,7-193 0,-4 36 0,-1 29 0,10-119 0,0-1 0,0 1 0,0 0 0,0-1 0,0 1 0,0 0 0,0 0 0,0-1 0,0 1 0,0 0 0,-1-1 0,1 1 0,0 0 0,0-1 0,-1 1 0,1 0 0,0-1 0,-1 1 0,1-1 0,-1 2 0,0-3 0,-1 1 0,1-1 0,0 0 0,0 1 0,0-1 0,0 0 0,0 0 0,0 0 0,0 0 0,0 0 0,0 0 0,1 0 0,-3-2 0,-13-20 0,0 0 0,2-1 0,0-1 0,-17-43 0,-31-114 0,32 80 0,-35-210 0,28-9 0,22 0 0,17 235 0,-2-121 0,-5 187 0,5 20 0,0 0 0,0-1 0,0 1 0,-1 0 0,1 0 0,0-1 0,0 1 0,0 0 0,0 0 0,0-1 0,0 1 0,-1 0 0,1 0 0,0-1 0,0 1 0,0 0 0,-1 0 0,1 0 0,0-1 0,0 1 0,0 0 0,-1 0 0,1 0 0,0 0 0,0 0 0,-1 0 0,1 0 0,0-1 0,-1 1 0,1 0 0,0 0 0,0 0 0,-1 0 0,1 0 0,0 0 0,-1 0 0,1 0 0,0 0 0,0 0 0,-1 1 0,1-1 0,0 0 0,0 0 0,-1 0 0,1 0 0,0 0 0,0 0 0,-1 1 0,1-1 0,0 0 0,0 0 0,0 0 0,-1 1 0,1-1 0,0 0 0,0 0 0,0 0 0,0 1 0,-1-1 0,1 0 0,0 0 0,0 1 0,0-1 0,0 0 0,0 1 0,0-1 0,0 0 0,-4 9 0,0-1 0,0 0 0,1 1 0,0 0 0,-2 14 0,-4 50 0,5-35 0,-48 211 0,14-86 0,11-61 0,18-70 0,1-1 0,1 1 0,-3 38 0,9 174 0,2-114 0,-1 144-1365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0:24:30.243"/>
    </inkml:context>
    <inkml:brush xml:id="br0">
      <inkml:brushProperty name="width" value="0.35" units="cm"/>
      <inkml:brushProperty name="height" value="0.35" units="cm"/>
      <inkml:brushProperty name="color" value="#FFFFFF"/>
    </inkml:brush>
  </inkml:definitions>
  <inkml:trace contextRef="#ctx0" brushRef="#br0">1627 2419 24575,'-1'-33'0,"-1"1"0,-11-53 0,-24-60 0,0-4 0,21 63 0,3 0 0,-1-119 0,6 72 0,-1 8 0,10-215 0,-3 314 0,-1 1 0,-1 0 0,-11-40 0,13 58 0,-1 0 0,0 0 0,0-1 0,0 1 0,-1 1 0,0-1 0,-1 0 0,1 1 0,-8-8 0,5 7 0,1-1 0,0 0 0,0 0 0,-6-15 0,-8-29 0,16 37 0,-1 0 0,-1 1 0,-1 0 0,1 0 0,-2 1 0,-16-23 0,23 35 0,0 0 0,1 0 0,-1 0 0,0 0 0,0 0 0,0 0 0,0 1 0,0-1 0,0 0 0,0 1 0,0-1 0,0 0 0,0 1 0,0-1 0,0 1 0,0 0 0,0-1 0,-1 1 0,1 0 0,0 0 0,-3-1 0,3 2 0,0 0 0,0 0 0,0-1 0,0 1 0,0 0 0,1 0 0,-1 0 0,0 0 0,0 0 0,0 0 0,1 0 0,-1 0 0,1 1 0,-1-1 0,1 0 0,-1 0 0,1 0 0,0 1 0,-1-1 0,1 0 0,0 0 0,0 3 0,-4 27 0,1 43 0,-1 0 0,-3 7 0,-14 214 0,21 285 0,1-270 0,-1-292 0,-1 8 0,2 0 0,6 39 0,88 314 0,-20-101 0,-71-256 0,-1 1 0,-2-1 0,0 31 0,0 12 0,-1-61 0,1 0 0,-1 0 0,1-1 0,0 1 0,1 0 0,-1 0 0,0-1 0,1 1 0,0-1 0,0 1 0,0-1 0,0 0 0,1 0 0,2 3 0,8 12 0,-10-14 0,0 1 0,-1 0 0,0 0 0,0 1 0,-1-1 0,1 0 0,-1 1 0,0-1 0,0 10 0,1-2 0,-2-3 0,-2-7 0,-10-20 0,-12-27 0,-36-87 0,-5-57 0,25 67 0,3 19 0,-39-118 0,57 155 0,-16-96 0,29 128 0,-2 0 0,-23-58 0,31 91 0,-8-23 0,0 0 0,2 0 0,1-1 0,0 1 0,0-33 0,3 42 0,1 0 0,-2 1 0,0-1 0,0 1 0,-1-1 0,-1 1 0,-9-20 0,-1-8 0,12 29 0,-1 1 0,-10-22 0,7 19 0,0 0 0,1-1 0,1 0 0,1-1 0,0 1 0,1-1 0,-2-24 0,4-115 0,3 80 0,-2 10 0,-12-89 0,8 115 0,2-41 0,-1 0 0,-1 61 0,2 17 0,1 12 0,25 262 0,0 17 0,-28-226 0,-2-1 0,-17 76 0,-2 9 0,5 214 0,32 0 0,-9-295 0,0 24 0,-2-27 0,11 80 0,-6-93 0,-3-1 0,-4 64 0,0-37 0,1-69 0,0-1 0,-1 1 0,0 0 0,0-1 0,0 1 0,-1-1 0,0 1 0,0-1 0,-1 0 0,0 0 0,0 0 0,-6 9 0,6-12 0,0 1 0,0 0 0,-1-1 0,1 0 0,-1 1 0,0-2 0,0 1 0,0 0 0,0-1 0,-1 0 0,1 0 0,-1 0 0,1 0 0,-1-1 0,1 1 0,-1-1 0,0-1 0,-5 2 0,10-2 0,-8 0 0,-1 1 0,1-1 0,0 0 0,-16-2 0,22 1 0,0 1 0,-1-1 0,1 0 0,0 0 0,0 0 0,0 0 0,0 0 0,0 0 0,0-1 0,0 1 0,0-1 0,0 1 0,1-1 0,-1 0 0,0 1 0,1-1 0,0 0 0,-1 0 0,1 0 0,0 0 0,-2-4 0,-2-11 0,0 0 0,0 0 0,-2-21 0,-2-58 0,3 35 0,-10-292 0,16 346 0,-1 1 0,0 0 0,0-1 0,0 1 0,-1 0 0,0 0 0,-6-11 0,4 9 0,1-1 0,0 1 0,-3-15 0,3-2 0,1-51 0,-1-7 0,-4-5 0,-18-166 0,-27-109 0,43 309 0,2 11 0,-3-82 0,11 62 0,-1 61 0,0 1 0,0 0 0,0-1 0,-1 1 0,1 0 0,0 0 0,0-1 0,-1 1 0,1 0 0,-1 0 0,1 0 0,-1 0 0,1-1 0,-1 1 0,0 0 0,0 0 0,1 0 0,-1 0 0,-2-1 0,1 1 0,0-1 0,0 1 0,0 0 0,0 0 0,-1 0 0,1 0 0,0 1 0,0-1 0,-1 1 0,-2-1 0,-6 0 0,-1 1 0,1 0 0,-19 3 0,26-2 0,-5 0 0,-1 0 0,0 1 0,1 1 0,-1 0 0,1 0 0,-1 0 0,1 1 0,-14 9 0,19-10 0,1-1 0,0 1 0,-1 0 0,1 0 0,0 0 0,1 0 0,-1 0 0,0 1 0,1-1 0,0 1 0,0 0 0,0 0 0,0-1 0,1 1 0,-1 1 0,1-1 0,0 0 0,0 0 0,1 0 0,-1 0 0,1 1 0,0 6 0,0 28 0,-5 48 0,-1 14 0,6 641 0,9-564 0,0-28 0,4 52 0,-8-118 0,-1-27 0,-3-49 0,0-1 0,1 0 0,0 0 0,1 0 0,3 8 0,-2-6 0,-1-1 0,4 16 0,-2 14 0,-2 0 0,-1 0 0,-4 47 0,0-10 0,2-42 0,1-15 0,-1 0 0,0 0 0,-2 0 0,0 1 0,-7 23 0,9-41 0,-1 1 0,1-1 0,-1 1 0,0-1 0,0 0 0,1 1 0,-1-1 0,0 0 0,0 1 0,0-1 0,0 0 0,-1 0 0,1 0 0,0 0 0,0 0 0,-1 0 0,1 0 0,0-1 0,-1 1 0,1 0 0,-1-1 0,1 1 0,-1-1 0,1 0 0,-1 1 0,0-1 0,1 0 0,-1 0 0,1 0 0,-1 0 0,0 0 0,1 0 0,-1-1 0,1 1 0,-1 0 0,1-1 0,-1 1 0,1-1 0,-1 0 0,1 1 0,0-1 0,-1 0 0,1 0 0,0 0 0,-1 0 0,1 0 0,0 0 0,0 0 0,0-1 0,-1 0 0,-5-8 0,1-1 0,1 1 0,0-1 0,0 0 0,1 0 0,-4-16 0,-2-4 0,-45-162 0,42 144 0,-22-59 0,24 78 0,0 0 0,3-1 0,0 0 0,-5-51 0,13-129 0,1 95 0,-1 93 0,0 0 0,0-1 0,6-35 0,-4 52 0,-1-1 0,1 1 0,1-1 0,-1 1 0,1 0 0,1 0 0,-1 0 0,1 1 0,1-1 0,-1 1 0,10-11 0,1 3 0,-1 0 0,-1 0 0,17-23 0,-26 31 0,-1 1 0,0-1 0,0 0 0,0 0 0,-1 0 0,0 0 0,0-1 0,0 1 0,-1-1 0,0 1 0,0-8 0,-1-203 0,-2 83 0,2-544 0,1 665 0,0 0 0,1 0 0,1 0 0,0 0 0,0 1 0,7-14 0,-5 11 0,-2 4 0,-1-1 0,1 1 0,-2-1 0,0 0 0,0 1 0,-2-19 0,1 1 0,0-37 0,-1 17 0,2 0 0,13-87 0,-1 75 0,-3 18 0,-1 0 0,1-45 0,-9-145 0,-3 105 0,2 106-1365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1:18:34.367"/>
    </inkml:context>
    <inkml:brush xml:id="br0">
      <inkml:brushProperty name="width" value="0.35" units="cm"/>
      <inkml:brushProperty name="height" value="0.35" units="cm"/>
      <inkml:brushProperty name="color" value="#FFFFFF"/>
    </inkml:brush>
  </inkml:definitions>
  <inkml:trace contextRef="#ctx0" brushRef="#br0">3375 0 24575,'87'207'0,"-65"-151"0,80 248 0,-16 5 0,-67-226 0,-4 0 0,-3 1 0,-4 0 0,-4 108 0,-3-117 0,0-35 0,-7 79 0,4-106 0,-1-1 0,-8 20 0,5-18 0,-4 24 0,8-31 0,-1 0 0,1 0 0,-1 0 0,-1 0 0,1 0 0,-1 0 0,0-1 0,-1 0 0,1 0 0,-1 0 0,-1 0 0,1-1 0,-1 0 0,0 0 0,0-1 0,0 1 0,-11 5 0,16-10 0,-1 1 0,1-1 0,0 1 0,-1-1 0,1 0 0,0 1 0,-1-1 0,1 0 0,-1 0 0,1 0 0,0 0 0,-1 0 0,1 0 0,-1 0 0,1-1 0,0 1 0,-1 0 0,1-1 0,0 1 0,-1-1 0,-1-1 0,-2-1 0,1 0 0,0-1 0,-1 1 0,-4-7 0,3 4 0,-14-16 0,0-2 0,2-1 0,0 0 0,2-1 0,-20-41 0,8 2 0,-28-90 0,38 85 0,2 0 0,4-2 0,-6-136 0,18 76 0,0-22 0,-3 138 0,0 0 0,-1-1 0,-1 1 0,0 0 0,-12-22 0,4 6 0,-9-20 0,9 22 0,1 0 0,-15-62 0,27 92 0,0-1 0,0 0 0,0 1 0,0-1 0,0 1 0,0-1 0,0 1 0,-1-1 0,1 0 0,0 1 0,0-1 0,0 1 0,-1-1 0,1 1 0,0-1 0,-1 1 0,1-1 0,0 1 0,-1-1 0,1 1 0,-1 0 0,1-1 0,-1 1 0,1 0 0,-1-1 0,1 1 0,-1 0 0,1-1 0,-1 1 0,1 0 0,-1 0 0,1 0 0,-1 0 0,0-1 0,1 1 0,-1 0 0,1 0 0,-1 0 0,1 0 0,-1 0 0,0 1 0,1-1 0,-1 0 0,1 0 0,-1 0 0,1 0 0,-1 1 0,0-1 0,1 0 0,-1 0 0,0 1 0,-3 2 0,-1 0 0,1 1 0,0-1 0,0 1 0,-5 5 0,-3 6 0,0 1 0,0 1 0,2 0 0,0 0 0,1 1 0,1 0 0,0 1 0,2-1 0,0 2 0,-4 20 0,2 8 0,1 0 0,3 0 0,1 52 0,6-5 0,-3 87 0,-19-55 0,12-86 0,-6 76 0,14 294 0,-1-405 0,-1 0 0,1 0 0,-1-1 0,-1 1 0,1 0 0,-1 0 0,0 0 0,0-1 0,-1 0 0,-5 10 0,7-14 0,1-1 0,0 1 0,0-1 0,-1 0 0,1 1 0,0-1 0,0 0 0,-1 1 0,1-1 0,0 0 0,-1 1 0,1-1 0,-1 0 0,1 1 0,0-1 0,-1 0 0,1 0 0,-1 0 0,1 1 0,-1-1 0,1 0 0,-1 0 0,1 0 0,0 0 0,-1 0 0,1 0 0,-1 0 0,1 0 0,-1 0 0,1 0 0,-1 0 0,1 0 0,-1 0 0,1 0 0,-1-1 0,1 1 0,0 0 0,-1 0 0,-7-4 0,1 0 0,0 0 0,0 0 0,1-1 0,-9-7 0,-36-36 0,36 33 0,-36-36 0,3-1 0,2-3 0,2-2 0,3-2 0,2-1 0,4-2 0,1-2 0,4-1 0,3-1 0,-25-90 0,46 131 0,2 0 0,0-1 0,0-28 0,6-77 0,0 39 0,-2 86 0,1-21 0,-1 26 0,0 0 0,0-1 0,1 1 0,-1 0 0,1 0 0,-1 0 0,1 0 0,-1 0 0,1 0 0,-1-1 0,1 1 0,0 0 0,0 1 0,-1-1 0,1 0 0,0 0 0,0 0 0,2-1 0,1 0 0,0 1 0,0 0 0,0 0 0,0 0 0,0 0 0,1 0 0,-1 1 0,0 0 0,0 0 0,8 1 0,45 9 0,-53-9 0,13 3 0,-1 0 0,-1 1 0,1 1 0,17 9 0,-24-10 0,-1 0 0,0 0 0,0 1 0,-1 0 0,1 1 0,-1-1 0,-1 1 0,10 12 0,2 7 0,-1 1 0,0 0 0,-2 1 0,-2 1 0,0 1 0,-2-1 0,8 35 0,-13-42 0,-1-4 0,-1 0 0,-1 1 0,2 32 0,-5 385 0,-1-186 0,1-246 0,0 0 0,0-1 0,-1 1 0,0-1 0,0 1 0,0-1 0,0 1 0,0-1 0,-1 0 0,1 0 0,-1 1 0,0-1 0,0 0 0,0-1 0,0 1 0,-3 3 0,-5 6 0,-11 15 0,-2 0 0,-1-1 0,-1-1 0,-1-1 0,-1-1 0,-36 22 0,37-29 0,1 1 0,1 0 0,-26 26 0,22-22 0,24-18 0,0-1 0,0 1 0,1 0 0,-1 0 0,0 0 0,1 0 0,0 1 0,0-1 0,0 1 0,0 0 0,1 0 0,-1 0 0,-3 8 0,-22 114 0,24-108 0,-3 29 0,5-35 0,4-35 0,-3-23 0,0 3 0,2-262 0,-2 291 0,-1 1 0,0 0 0,-1-1 0,0 1 0,-7-16 0,-5-21 0,9 26 0,1 0 0,1-1 0,-1-31 0,6-244 0,0 283 0,0 0 0,2 0 0,0 0 0,7-20 0,-4 19 0,-2 0 0,0 0 0,1-31 0,-20-261 0,11 270 0,-8-54 0,9 72 0,-1-33 0,4 52 0,-1-1 0,1 1 0,-1-1 0,0 1 0,0-1 0,0 1 0,-1 0 0,1 0 0,-1-1 0,0 1 0,0 0 0,-3-4 0,-4-3 0,-20-18 0,16 15 0,-1 0 0,-52-47 0,59 55 0,0 0 0,0 0 0,-1 1 0,1-1 0,-1 2 0,0-1 0,-1 1 0,-8-2 0,15 5 0,0-1 0,-1 1 0,1-1 0,0 1 0,0 0 0,-1 0 0,1 0 0,0 0 0,-1 1 0,1-1 0,0 0 0,0 1 0,-1 0 0,1 0 0,0-1 0,0 1 0,0 0 0,0 1 0,0-1 0,0 0 0,0 0 0,1 1 0,-1 0 0,-2 1 0,2 1 0,-1 0 0,1-1 0,0 1 0,0 0 0,0 0 0,1 0 0,0 0 0,-1 1 0,1-1 0,1 0 0,-1 0 0,0 6 0,3 119 0,0-44 0,8 238 0,-1 18 0,-9-311 0,1 0 0,9 46 0,-6-53 0,5 20 0,-3 0 0,2 50 0,-7 251 0,-2-149 0,0-174 0,-2 0 0,-5 27 0,1-10 0,7-35 0,-1 1 0,0 0 0,1 0 0,-2-1 0,1 1 0,0-1 0,-1 1 0,0-1 0,0 0 0,0 1 0,-2 2 0,1-4 0,1 1 0,0-1 0,-1-1 0,1 1 0,-1 0 0,1-1 0,-1 1 0,0-1 0,0 0 0,0 0 0,1 0 0,-1 0 0,0 0 0,-5 0 0,-11 1 0,-37-1 0,36-2 0,-37 5 0,37-1 0,-23 4 0,40-6 0,-1-1 0,1 0 0,-1 0 0,1 0 0,-1-1 0,1 1 0,-1-1 0,1 0 0,-4-1 0,6 1 0,-1 0 0,1 0 0,-1 0 0,1 0 0,-1-1 0,1 1 0,0 0 0,0-1 0,0 1 0,0-1 0,0 0 0,0 1 0,0-1 0,0 0 0,0 1 0,1-1 0,-1 0 0,1 0 0,-1-2 0,0-6 0,-1 0 0,1-13 0,1 17 0,2-194 0,0 57 0,-2 112 0,1 1 0,2-1 0,1 0 0,11-38 0,-9 35 0,-1 1 0,-1-1 0,-2 0 0,-3-47 0,1 57 0,0 13 0,-1 1 0,-1 0 0,0-1 0,0 1 0,-5-13 0,-24-49 0,11 27 0,-43-137 0,19 54 0,31 87 0,8 27 0,0 0 0,1 0 0,1 0 0,-3-26 0,6 13 0,1 20 0,-1-1 0,0 1 0,-1 0 0,1-1 0,-4-11 0,-1 12 0,0 9 0,-6 17 0,2 5 0,1 1 0,1 0 0,1 1 0,-6 47 0,3 108 0,10 68 0,0-81 0,-2-144 0,-7 38 0,4-36 0,-2 30 0,5 379 0,3-209 0,-2-203 0,0 22 0,-1 0 0,-9 55 0,4-54 0,2 1 0,5 79 0,0-47 0,-1-68 0,0 0 0,1 0 0,0-1 0,1 1 0,0-1 0,6 18 0,6 9 0,-4-12 0,0 1 0,-2 0 0,9 52 0,-16-75 0,-1-1 0,0 0 0,0 1 0,0-1 0,0 1 0,0-1 0,-1 0 0,1 1 0,-1-1 0,1 0 0,-1 1 0,0-1 0,0 0 0,0 0 0,0 0 0,-2 4 0,1-4 0,0-1 0,0 0 0,1 1 0,-1-1 0,0 0 0,0 0 0,0 0 0,0 0 0,-1 0 0,1 0 0,0 0 0,0-1 0,0 1 0,-1-1 0,1 0 0,0 0 0,-4 0 0,-98-3 0,15-1 0,9 3 0,-99 3 0,156 1 0,-1 1 0,-25 8 0,29-7 0,0 0 0,-1-1 0,-30 1 0,25-4 0,0 0 0,-40 8 0,48-6 0,0-1 0,-24-1 0,1 1 0,35-1 0,0 0 0,0 1 0,0 0 0,0 0 0,0 0 0,-6 4 0,4-3 0,1 0 0,-15 5 0,-22-3 0,36-5 0,0 1 0,1 0 0,-1 0 0,0 1 0,1 0 0,-1 0 0,-12 6 0,12-4 0,0-1 0,-1 1 0,0-1 0,0-1 0,0 0 0,0 0 0,-11 0 0,-66-1 0,10-2 0,58 4-1365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1:46:40.229"/>
    </inkml:context>
    <inkml:brush xml:id="br0">
      <inkml:brushProperty name="width" value="0.35" units="cm"/>
      <inkml:brushProperty name="height" value="0.35" units="cm"/>
      <inkml:brushProperty name="color" value="#FFFFFF"/>
    </inkml:brush>
  </inkml:definitions>
  <inkml:trace contextRef="#ctx0" brushRef="#br0">376 891 24575,'-30'-76'0,"-21"-82"0,23 67 0,23 76 0,-15-26 0,14 30 0,1 0 0,0 0 0,0 0 0,-3-15 0,-3-29 0,-4-60 0,7 58 0,-1-14 0,7 42 0,-11-51 0,12 79 0,1-1 0,0 1 0,0-1 0,-1 1 0,1-1 0,-1 1 0,1-1 0,-1 1 0,0-1 0,0 1 0,1 0 0,-1 0 0,0-1 0,0 1 0,0 0 0,0 0 0,-1 0 0,1 0 0,0 0 0,0 0 0,-1 0 0,1 1 0,0-1 0,-1 0 0,1 1 0,-1-1 0,-1 0 0,-1 1 0,0 0 0,0 0 0,0 0 0,-1 1 0,1-1 0,0 1 0,0 0 0,0 0 0,-4 2 0,3-1 0,1 0 0,-1 0 0,0 0 0,1 0 0,0 1 0,0 0 0,-1 0 0,2 0 0,-1 0 0,0 0 0,1 1 0,-1 0 0,-2 4 0,3-2 0,0-1 0,0 0 0,1 1 0,-1 0 0,1 0 0,1-1 0,-1 1 0,1 0 0,0 0 0,1 0 0,-1 10 0,11 210 0,0-30 0,-9 104 0,-2-144 0,2-134 0,2 0 0,0-1 0,9 33 0,-5-30 0,-2 0 0,3 36 0,0 45 0,2 45 0,-10 64 0,1-201 0,0 1 0,1-1 0,1 1 0,1-1 0,0 0 0,9 21 0,-1-4 0,75 178 0,-28-78 0,-24-58 0,0-2 0,-25-47 0,-4-11 0,-1 1 0,0 0 0,-1 0 0,0 1 0,-1-1 0,0 1 0,1 14 0,-3 4 0,1-1 0,2 1 0,12 46 0,1 6 0,-12-56 0,1-1 0,12 36 0,-17-59 0,8 17 0,-1 0 0,-2 0 0,0 1 0,-1-1 0,3 35 0,-5-23 0,2 1 0,11 39 0,2 15 0,-10-44 0,1-1 0,17 52 0,-19-74 0,-1 0 0,6 39 0,-11-57 0,-1-7 0,-2-14 0,-3-28 0,-5-62 0,6-168 0,6 153 0,-2-398 0,9 381 0,1-8 0,-12 85 0,3-81 0,7 113-1365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1:46:47.409"/>
    </inkml:context>
    <inkml:brush xml:id="br0">
      <inkml:brushProperty name="width" value="0.35" units="cm"/>
      <inkml:brushProperty name="height" value="0.35" units="cm"/>
      <inkml:brushProperty name="color" value="#FFFFFF"/>
    </inkml:brush>
  </inkml:definitions>
  <inkml:trace contextRef="#ctx0" brushRef="#br0">189 0 24575,'-12'36'0,"1"0"0,2 1 0,-8 61 0,11-30 0,4 78 0,3 182 0,-1-198 0,1-115 0,0 1 0,2-1 0,0 0 0,7 23 0,-5-21 0,0 0 0,-1 1 0,1 19 0,-4 171 0,-3-99 0,2 21 0,0-125 0,0-1 0,-1 1 0,1-1 0,-1 1 0,-1-1 0,1 1 0,0-1 0,-1 1 0,-4 6 0,4-8 0,0 0 0,1 0 0,-1-1 0,-1 1 0,1-1 0,0 1 0,0-1 0,-1 0 0,1 0 0,-1 0 0,0 0 0,0-1 0,0 1 0,-5 1 0,8-2 0,-1-1 0,0 0 0,0 0 0,0 1 0,0-1 0,0 0 0,0 0 0,0 0 0,0 0 0,0 0 0,0 0 0,0 0 0,0-1 0,0 1 0,0 0 0,0 0 0,0-1 0,1 1 0,-1-1 0,0 1 0,0-1 0,0 1 0,-1-2 0,1 1 0,-1-1 0,1 0 0,0 0 0,0 1 0,0-1 0,0 0 0,0 0 0,0 0 0,0 0 0,0-3 0,-1-6 0,0 0 0,1 1 0,0-16 0,1 23 0,2-301 0,-1 86 0,1 111 0,-4-113 0,-1 192 0,-12-49 0,8 50 0,2 1 0,-2-31 0,8-113 0,7 117 0,-5 38 0,0-1 0,0-28 0,-3 42 0,-1-1 0,1 1 0,0 0 0,-1 0 0,0 0 0,0 0 0,1 0 0,-1 0 0,0 0 0,-1 0 0,-1-3 0,3 5 0,0 0 0,0-1 0,-1 1 0,1 0 0,0-1 0,-1 1 0,1 0 0,0 0 0,-1-1 0,1 1 0,0 0 0,-1 0 0,1 0 0,0-1 0,-1 1 0,1 0 0,-1 0 0,1 0 0,-1 0 0,1 0 0,0 0 0,-1 0 0,1 0 0,-1 0 0,0 0 0,0 1 0,1-1 0,-1 1 0,1-1 0,-1 1 0,0-1 0,1 1 0,-1 0 0,1-1 0,-1 1 0,1 0 0,0-1 0,-1 1 0,1 0 0,0-1 0,-1 1 0,1 0 0,0 1 0,-4 12 0,2 0 0,0 0 0,0 0 0,2 1 0,-1-1 0,3 16 0,-1 2 0,0 459 0,-2-475 0,0 1 0,-7 25 0,4-24 0,-2 36 0,6 140-1365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1:46:52.423"/>
    </inkml:context>
    <inkml:brush xml:id="br0">
      <inkml:brushProperty name="width" value="0.35" units="cm"/>
      <inkml:brushProperty name="height" value="0.35" units="cm"/>
      <inkml:brushProperty name="color" value="#FFFFFF"/>
    </inkml:brush>
  </inkml:definitions>
  <inkml:trace contextRef="#ctx0" brushRef="#br0">1 1 24575,'18'27'0,"-2"2"0,-1 0 0,-1 1 0,-1 0 0,-2 1 0,-1 1 0,7 40 0,-10-35 0,-3-21 0,-1-1 0,0 20 0,-2 7 0,-1-16 0,7 50 0,5 13 0,6 27 0,-13-94 0,1-1 0,0 1 0,12 23 0,-2-8 0,20 64 0,-33-85 0,3 26 0,-1-4 0,17 86 0,-7-17 0,-10-75 0,-2 0 0,-1-1 0,-2 37 0,1 33 0,1-93 0,-1 0 0,1-1 0,1 1 0,-1-1 0,1 1 0,1-1 0,6 12 0,-4-10 0,-2 0 0,1 1 0,5 18 0,-6-6 0,-2 1 0,0-1 0,-1 1 0,-4 35 0,1 1 0,2-24 0,-1-2 0,1-1 0,8 54 0,-2-38-313,-1-1 1,-4 69-1,-1-103-114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1:46:57.723"/>
    </inkml:context>
    <inkml:brush xml:id="br0">
      <inkml:brushProperty name="width" value="0.35" units="cm"/>
      <inkml:brushProperty name="height" value="0.35" units="cm"/>
      <inkml:brushProperty name="color" value="#FFFFFF"/>
    </inkml:brush>
  </inkml:definitions>
  <inkml:trace contextRef="#ctx0" brushRef="#br0">77 1811 24575,'-4'-93'0,"-24"-151"0,-9 2 0,31 173 0,5-118 0,2 86 0,-2 65 0,0 15 0,1 1 0,1 0 0,1 0 0,4-23 0,-1 20 0,-2 0 0,-1 0 0,-1-28 0,0 25 0,0 0 0,5-29 0,2 1 0,-3 0 0,-4-108 0,-3 74 0,2-41-1365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1:47:01.641"/>
    </inkml:context>
    <inkml:brush xml:id="br0">
      <inkml:brushProperty name="width" value="0.35" units="cm"/>
      <inkml:brushProperty name="height" value="0.35" units="cm"/>
      <inkml:brushProperty name="color" value="#FFFFFF"/>
    </inkml:brush>
  </inkml:definitions>
  <inkml:trace contextRef="#ctx0" brushRef="#br0">1 2295 24575,'0'-2240'0,"0"2235"-124,0 1 0,0-1 0,0 1 0,1-1 0,0 0 0,0 1-1,0-1 1,0 1 0,1 0 0,2-5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5:36.543"/>
    </inkml:context>
    <inkml:brush xml:id="br0">
      <inkml:brushProperty name="width" value="0.35" units="cm"/>
      <inkml:brushProperty name="height" value="0.35" units="cm"/>
      <inkml:brushProperty name="color" value="#FFFFFF"/>
    </inkml:brush>
  </inkml:definitions>
  <inkml:trace contextRef="#ctx0" brushRef="#br0">1 1 24575,'0'719'0,"0"-711"0,1 0 0,0-1 0,1 1 0,0-1 0,0 1 0,1-1 0,-1 0 0,2 0 0,6 12 0,11 27 0,-18-35 0,0 0 0,-1 1 0,-1-1 0,1 21 0,-4 45 0,1-54 0,1-807-1365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1:47:09.853"/>
    </inkml:context>
    <inkml:brush xml:id="br0">
      <inkml:brushProperty name="width" value="0.35" units="cm"/>
      <inkml:brushProperty name="height" value="0.35" units="cm"/>
      <inkml:brushProperty name="color" value="#FFFFFF"/>
    </inkml:brush>
  </inkml:definitions>
  <inkml:trace contextRef="#ctx0" brushRef="#br0">156 2669 24575,'-41'-70'0,"-54"-134"0,90 191 0,1 0 0,1-1 0,0 1 0,1-1 0,0-18 0,4-69 0,1 32 0,-3-850 0,0 908 0,1 1 0,1 0 0,0-1 0,0 1 0,4-12 0,22-47 0,-21 51 0,-3 10 0,26-71 0,-26 67 0,-1 0 0,0 0 0,-1-1 0,1-21 0,-2 11 0,5-26 0,2-22 0,-6 46 0,1 0 0,1 1 0,9-27 0,14-45 0,-23 74 0,-1 0 0,0 0 0,-2 0 0,-3-40 0,0 10 0,2 31 0,1 0 0,0 1 0,8-34 0,-6 36 30,-1-1 0,0 1 0,-2-24-1,0 24-400,0 0 0,2 0 0,4-24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3:49:49.195"/>
    </inkml:context>
    <inkml:brush xml:id="br0">
      <inkml:brushProperty name="width" value="0.35" units="cm"/>
      <inkml:brushProperty name="height" value="0.35" units="cm"/>
      <inkml:brushProperty name="color" value="#FFFFFF"/>
    </inkml:brush>
  </inkml:definitions>
  <inkml:trace contextRef="#ctx0" brushRef="#br0">0 1 24575,'0'615'0,"0"-607"-455,1 0 0,2 15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2:10:29.680"/>
    </inkml:context>
    <inkml:brush xml:id="br0">
      <inkml:brushProperty name="width" value="0.35" units="cm"/>
      <inkml:brushProperty name="height" value="0.35" units="cm"/>
      <inkml:brushProperty name="color" value="#FFFFFF"/>
    </inkml:brush>
  </inkml:definitions>
  <inkml:trace contextRef="#ctx0" brushRef="#br0">1458 1 24575,'0'923'0,"2"-900"0,0-1 0,2 0 0,0 0 0,15 42 0,-7-24 0,-9-32 0,1 1 0,-1-1 0,2 0 0,-1 0 0,9 10 0,-9-12 0,1 1 0,0 0 0,-1 1 0,-1-1 0,1 1 0,4 15 0,-7-13 0,0 0 0,0 15 0,-1-17 0,0 0 0,1-1 0,0 1 0,0 0 0,2 8 0,-1-10 0,-1 1 0,-1 0 0,1-1 0,-1 1 0,0 0 0,0 0 0,-1-1 0,0 1 0,0-1 0,-1 1 0,-2 7 0,0 0 0,-66 220 0,54-190 0,2-4 0,-10 42 0,21-69 0,-1 0 0,-8 21 0,11-38 0,0-1 0,0 0 0,0 1 0,1-7 0,1-333 0,-2 336 0,0 1 0,-1-1 0,0 0 0,0 1 0,0 0 0,-1-1 0,0 1 0,-1 0 0,-5-8 0,3 3 0,-10-23 0,4-1 0,-25-82 0,35 108 0,-1-6 0,-1 1 0,-1-1 0,0 1 0,-14-29 0,11 33 0,0 1 0,-1 0 0,-20-18 0,21 21 0,1 0 0,-1-1 0,1 0 0,0 0 0,1-1 0,0 1 0,-7-15 0,8 14 0,1 0 0,-1 1 0,-1-1 0,1 1 0,-2 0 0,1 1 0,-11-11 0,13 14 0,1 1 0,1-1 0,-1 0 0,0 0 0,1 0 0,0-1 0,0 1 0,0 0 0,1-1 0,-1 1 0,1-1 0,0 0 0,0-7 0,-1-6 0,2-1 0,1-21 0,1 12 0,-1 14 0,1-1 0,0 1 0,6-15 0,-8 28 0,0 0 0,0 0 0,1 0 0,-1-1 0,1 1 0,-1 0 0,1 0 0,-1 0 0,1 0 0,0 0 0,0-1 0,0 2 0,-1 0 0,0 0 0,0-1 0,1 1 0,-1 0 0,0 0 0,0 0 0,1 0 0,-1 0 0,0 0 0,0 0 0,1 0 0,-1 0 0,0 0 0,1 0 0,-1 0 0,0 0 0,0 0 0,1 0 0,-1 0 0,0 0 0,1 0 0,-1 0 0,0 0 0,0 0 0,1 0 0,-1 0 0,0 1 0,1-1 0,1 2 0,0 0 0,0 0 0,0 1 0,-1-1 0,1 1 0,0-1 0,-1 1 0,2 5 0,3 5 0,-1 2 0,0-1 0,4 28 0,1 48 0,-4-34 0,3 213 0,-2-31 0,5-129 0,7 164 0,-20 252 0,-8-818 0,-1-3 0,8 260 0,-2 1 0,-1-1 0,-12-39 0,-8-61 0,21-102 0,5 134 0,-1-263 0,-1 349 0,-1-1 0,0 1 0,-2 0 0,-9-27 0,-2-13 0,7 15 0,-16-58 0,6 60 0,14 31 0,-1 1 0,1-1 0,1 0 0,-4-15 0,1-9 0,-9-80 0,13 107 0,0 20 0,-12 176 0,13 4 0,1-146 0,-1-29 0,0-1 0,-2 1 0,0-1 0,0 0 0,-2 0 0,0-1 0,-15 31 0,6-13 0,2-1 0,1 2 0,1-1 0,2 1 0,-6 63 0,9-58 0,-1 0 0,-12 43 0,9-48 0,2 0 0,1 0 0,-2 43 0,10 514 0,-4-579 0,2-13 0,0 0 0,0 0 0,-1 1 0,1-1 0,0 0 0,0 0 0,0 0 0,0 1 0,-1-1 0,1 0 0,0 0 0,0 0 0,0 0 0,-1 1 0,1-1 0,0 0 0,0 0 0,0 0 0,-1 0 0,1 0 0,0 0 0,0 0 0,-1 0 0,1 0 0,0 0 0,-1 0 0,-1 0 0,0-1 0,0 0 0,1 1 0,-1-1 0,0 0 0,0-1 0,1 1 0,-1 0 0,0 0 0,1-1 0,-2-1 0,-10-10 0,2 0 0,0 0 0,-15-24 0,-24-50 0,46 81 0,-14-30 0,1 0 0,2-1 0,2 0 0,1-1 0,-10-60 0,12 31 0,3 1 0,3-100 0,4 151 0,1 4 0,-1 0 0,0 0 0,0 1 0,-1-1 0,-1 1 0,0-1 0,0 1 0,-5-14 0,2 11 0,0 0 0,1 0 0,1 0 0,0-1 0,-1-21 0,3-70 0,2 59 0,-1 40 0,1 0 0,-1 0 0,1 0 0,0 0 0,1 0 0,-1 0 0,1 0 0,0 0 0,1 1 0,-1-1 0,1 1 0,1-1 0,-1 1 0,7-7 0,-1-4 0,9-12 0,-17 28 0,-1 0 0,0 0 0,0 0 0,0 0 0,0-1 0,0 1 0,1 0 0,-1 0 0,0 0 0,0 0 0,0 0 0,0 0 0,1-1 0,-1 1 0,0 0 0,0 0 0,0 0 0,1 0 0,-1 0 0,0 0 0,0 0 0,0 0 0,1 0 0,-1 0 0,0 0 0,0 0 0,1 0 0,-1 0 0,0 0 0,0 0 0,0 0 0,1 0 0,-1 0 0,0 0 0,0 1 0,1-1 0,-1 1 0,1 0 0,-1 0 0,1 0 0,-1 0 0,0 0 0,0 0 0,0 0 0,1 0 0,-1 0 0,0 0 0,0 2 0,-1 60 0,-2 0 0,-14 85 0,-4-44 0,-7 56 0,25-34 0,2-26 0,-2-68 0,-2 0 0,-18 62 0,9-41 0,-15 97 0,21-99 0,4-21 0,-2 38 0,6 183 0,0-248 0,1-1 0,-1 0 0,0 0 0,0 0 0,0-1 0,0 1 0,-1 0 0,1 0 0,0 0 0,-1 0 0,1-1 0,-1 1 0,0 0 0,1-1 0,-1 1 0,-1 1 0,2-2 0,-1-1 0,1 0 0,0 0 0,0 0 0,0 0 0,-1 0 0,1 0 0,0 0 0,0 0 0,0 1 0,-1-1 0,1 0 0,0 0 0,0 0 0,0 0 0,-1 0 0,1 0 0,0 0 0,0 0 0,0 0 0,-1 0 0,1 0 0,0-1 0,0 1 0,0 0 0,-1 0 0,1 0 0,0 0 0,0 0 0,0 0 0,-1 0 0,1 0 0,0-1 0,0 1 0,0 0 0,0 0 0,0 0 0,-1 0 0,1-1 0,0 1 0,0 0 0,0 0 0,0-1 0,-3-4 0,1-1 0,0 1 0,0-1 0,1 0 0,0 0 0,-2-11 0,3 12 0,-3-23 0,1 1 0,3-50 0,14-54 0,0 0 0,-12-76 0,-4 124 0,0 64 0,0 1 0,-5-19 0,-2-16 0,6 37 0,-6-30 0,7 40 0,-1 0 0,0 0 0,0 1 0,-1-1 0,0 0 0,0 1 0,-7-10 0,6 9 0,-1 0 0,1 0 0,1-1 0,-1 0 0,1 1 0,1-1 0,-1 0 0,-2-13 0,1-4 0,-2-33 0,-1-7 0,-14-49 0,18 94 0,-2-35 0,3 33 0,-3-24 0,4 42 0,-3-17 0,-11-34 0,14 50 0,-1-1 0,1 1 0,-1 0 0,0 0 0,-1 0 0,1 1 0,-1-1 0,0 0 0,0 1 0,0 0 0,0-1 0,0 1 0,-1 1 0,-4-4 0,8 5 0,-1 1 0,0 0 0,1-1 0,-1 1 0,1 0 0,-1 0 0,0 0 0,0-1 0,1 1 0,-1 0 0,0 0 0,1 0 0,-1 0 0,0 0 0,0 0 0,1 0 0,-1 0 0,0 1 0,1-1 0,-1 0 0,0 0 0,1 0 0,-1 1 0,0-1 0,1 0 0,-1 1 0,1-1 0,-1 1 0,0-1 0,1 1 0,-1-1 0,1 1 0,-1-1 0,1 1 0,0-1 0,-1 1 0,1 0 0,0-1 0,-1 1 0,1-1 0,0 1 0,0 0 0,-1 0 0,1-1 0,0 1 0,0 0 0,0 0 0,-2 6 0,1 0 0,0 0 0,1 12 0,0-19 0,3 172 0,0-25 0,-3 352 0,12-319 0,-4-106 0,-1 0 0,5 76 0,-13 224 0,1-373 0,0 0 0,0-1 0,0 1 0,0 0 0,0 0 0,0-1 0,0 1 0,0 0 0,0-1 0,0 1 0,-1 0 0,1-1 0,0 1 0,0 0 0,-1-1 0,1 1 0,0-1 0,-1 1 0,1 0 0,-1 0 0,0-1 0,1 0 0,-1 0 0,1 0 0,0 0 0,-1 0 0,1 0 0,-1 0 0,1 0 0,-1 0 0,1 0 0,0-1 0,-1 1 0,1 0 0,-1 0 0,1 0 0,0-1 0,-1 1 0,1 0 0,-1 0 0,1-1 0,0 1 0,0 0 0,-1-1 0,-4-4 0,1 0 0,0 0 0,-6-11 0,-12-28 0,-26-68 0,42 94 0,1 0 0,0-1 0,2 1 0,-3-31 0,3-77 0,4 100 0,-1 24 0,0-25 0,0-1 0,-2 1 0,-8-49 0,1 34 0,3 1 0,1-1 0,2-78 0,4-259 0,-1 219 0,-9 51 0,0 19 0,-1-6 0,5 61 0,-1-40 0,6 67 0,0-18 0,-1 1 0,-1-1 0,-5-26 0,1 15 0,5 27 0,0 0 0,-1 0 0,-4-11 0,6 21 0,1 0 0,-1 0 0,0-1 0,0 1 0,0 0 0,0 0 0,0 0 0,0 0 0,0 0 0,-1-1 0,1 1 0,0 0 0,0 0 0,0 0 0,0 0 0,0 0 0,0 0 0,0 0 0,0-1 0,0 1 0,0 0 0,0 0 0,0 0 0,0 0 0,-1 0 0,1 0 0,0 0 0,0 0 0,0 0 0,0-1 0,0 1 0,0 0 0,0 0 0,-1 0 0,1 0 0,0 0 0,0 0 0,0 0 0,0 0 0,0 0 0,0 0 0,-1 0 0,1 0 0,0 0 0,0 0 0,-3 7 0,0 13 0,1 198 0,3-124 0,1-65 0,1 0 0,11 43 0,-12-59 0,4 19 0,-1 0 0,1 54 0,-5-61 0,7 39 0,-3-37 0,0 29 0,-5-33 0,0-5 0,1-1 0,5 30 0,13 49 0,9 125 0,-28-219 0,12 124 0,0-66 0,3 29 0,-13-80 0,1 1 0,0-1 0,0 0 0,0 0 0,8 13 0,-5-10 0,8 25 0,-9-16 0,-2 0 0,0 1 0,-2-1 0,0 1 0,-3 24 0,2-17 0,0-18 0,1-1 0,0 0 0,0 0 0,1 0 0,6 16 0,22 49 0,-11-28 0,23 58 0,58 166 0,-66-179 0,-21-62 0,-10-20 0,0 0 0,-1 0 0,0 0 0,0 0 0,0 15 0,-3 53 0,-1-29 0,1 123-1365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2:10:43.768"/>
    </inkml:context>
    <inkml:brush xml:id="br0">
      <inkml:brushProperty name="width" value="0.35" units="cm"/>
      <inkml:brushProperty name="height" value="0.35" units="cm"/>
      <inkml:brushProperty name="color" value="#FFFFFF"/>
    </inkml:brush>
  </inkml:definitions>
  <inkml:trace contextRef="#ctx0" brushRef="#br0">1 2727 24575,'0'-1190'0,"1"1167"0,2 0 0,0 1 0,2-1 0,10-32 0,-7 27 0,10-57 0,-12-7 0,-7-97 0,-1 65 0,2 111 0,-1 5 0,1 1 0,1 0 0,-1 0 0,1 0 0,2-7 0,0 2 0,-1-1 0,0 1 0,0 0 0,-1-19 0,-6-50 0,2 39 0,-4-415-86,8 307-1193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2:10:49.888"/>
    </inkml:context>
    <inkml:brush xml:id="br0">
      <inkml:brushProperty name="width" value="0.35" units="cm"/>
      <inkml:brushProperty name="height" value="0.35" units="cm"/>
      <inkml:brushProperty name="color" value="#FFFFFF"/>
    </inkml:brush>
  </inkml:definitions>
  <inkml:trace contextRef="#ctx0" brushRef="#br0">0 2060 24575,'0'-631'0,"2"596"0,6-37 0,0-11 0,3-9 0,-1-13 0,-7 70 0,13-69 0,-9 70 0,-2 0 0,1-38 0,-6-393 0,-1 204 0,1 256 0,1 1 0,-1 1 0,0 0 0,-1 0 0,1 0 0,0 0 0,-1 0 0,-1-4 0,2 7 0,0-1 0,0 1 0,0 0 0,0 0 0,0 0 0,0 0 0,0 0 0,0 0 0,0 0 0,0-1 0,-1 1 0,1 0 0,0 0 0,0 0 0,0 0 0,0 0 0,0 0 0,0 0 0,0 0 0,0 0 0,0-1 0,-1 1 0,1 0 0,0 0 0,0 0 0,0 0 0,0 0 0,0 0 0,0 0 0,0 0 0,-1 0 0,1 0 0,0 0 0,0 0 0,0 0 0,0 0 0,0 0 0,0 0 0,-1 0 0,-2 5 0,-1 8 0,1 15 0,0 1 0,4 46 0,0-34 0,1-5 0,2 0 0,16 68 0,1 3 0,-14-42 0,-4-32 0,12 55 0,2-11 0,14 144 0,-21-143 0,28 101 0,-31-142 0,-1-1 0,2 59 0,-9 75 0,-1-61 0,2 13-1365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2T22:10:55.198"/>
    </inkml:context>
    <inkml:brush xml:id="br0">
      <inkml:brushProperty name="width" value="0.35" units="cm"/>
      <inkml:brushProperty name="height" value="0.35" units="cm"/>
      <inkml:brushProperty name="color" value="#FFFFFF"/>
    </inkml:brush>
  </inkml:definitions>
  <inkml:trace contextRef="#ctx0" brushRef="#br0">0 2168 24575,'0'-491'0,"0"473"0,1 1 0,1-1 0,0 0 0,1 1 0,1-1 0,1 1 0,11-27 0,61-172 0,-70 195 0,-3 4 0,-1 0 0,0 0 0,1-30 0,-2 23 0,4-24 0,-2 20 0,2-45 0,-4 25 0,6-1 0,-4 35 0,1-26 0,-4-212 0,-2 130 0,3 96 0,1 1 0,0-1 0,2 1 0,1 0 0,12-30 0,-10 30 0,-1 8 0,-1-1 0,-1 1 0,-1-1 0,0 0 0,2-35 0,-8-75-1365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5:41.046"/>
    </inkml:context>
    <inkml:brush xml:id="br0">
      <inkml:brushProperty name="width" value="0.35" units="cm"/>
      <inkml:brushProperty name="height" value="0.35" units="cm"/>
      <inkml:brushProperty name="color" value="#FFFFFF"/>
    </inkml:brush>
  </inkml:definitions>
  <inkml:trace contextRef="#ctx0" brushRef="#br0">206 302 24575,'1'-40'0,"-1"-33"0,0 65 0,-1-1 0,-1 1 0,1-1 0,-1 1 0,-1 0 0,-3-10 0,-4-2 0,3 4 0,0 1 0,1-1 0,-5-18 0,6 19 0,1 11 0,1 9 0,0 10 0,0 0 0,2 0 0,0 0 0,1 29 0,1-15 0,-1-16 0,0 0 0,-1 0 0,0 0 0,-1 0 0,0-1 0,-7 20 0,4-15 0,0-1 0,1 2 0,1-1 0,-1 21 0,2 71 0,2-90 0,-1 2 0,0-1 0,-6 22 0,-1 25 0,7-49 0,-30 386 0,23-344 0,-19 162 0,17 4 0,11-203 0,-1-3 0,0-46 0,10-129 116,0-8-1597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5:45.142"/>
    </inkml:context>
    <inkml:brush xml:id="br0">
      <inkml:brushProperty name="width" value="0.35" units="cm"/>
      <inkml:brushProperty name="height" value="0.35" units="cm"/>
      <inkml:brushProperty name="color" value="#FFFFFF"/>
    </inkml:brush>
  </inkml:definitions>
  <inkml:trace contextRef="#ctx0" brushRef="#br0">0 985 24575,'4'-5'0,"73"-75"0,-61 62 0,-2 0 0,21-34 0,-21 24 0,-2-1 0,-1-1 0,13-52 0,-18 58 0,54-172 0,-55 172 0,-2 0 0,0 0 0,-2 0 0,-1 0 0,-2-25 0,0-11 0,3 22 0,9-73 0,-4 66-1365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1T05:45:49.113"/>
    </inkml:context>
    <inkml:brush xml:id="br0">
      <inkml:brushProperty name="width" value="0.35" units="cm"/>
      <inkml:brushProperty name="height" value="0.35" units="cm"/>
      <inkml:brushProperty name="color" value="#FFFFFF"/>
    </inkml:brush>
  </inkml:definitions>
  <inkml:trace contextRef="#ctx0" brushRef="#br0">0 2201 24575,'17'-26'0,"-2"-1"0,-1-1 0,13-37 0,-21 47 0,0 0 0,-2-1 0,0 0 0,-2 0 0,0 0 0,-1-30 0,-5-547 0,5 359 0,0 224 0,0-1 0,1 1 0,0 0 0,6-18 0,-2 10 0,3-27 0,-1-54 0,-6-112 0,-3 128 0,0-419-1365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4E26074-47DC-4A73-9EBF-2D9A622ABE8B}" type="datetimeFigureOut">
              <a:rPr lang="en-US"/>
              <a:pPr>
                <a:defRPr/>
              </a:pPr>
              <a:t>4/18/2025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1824605-1D94-4A2C-96D1-4FD2D672C2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0"/>
            <a:ext cx="5486400" cy="841375"/>
          </a:xfrm>
        </p:spPr>
        <p:txBody>
          <a:bodyPr>
            <a:normAutofit/>
          </a:bodyPr>
          <a:lstStyle>
            <a:lvl1pPr>
              <a:defRPr sz="3200" b="1">
                <a:solidFill>
                  <a:schemeClr val="tx1"/>
                </a:solidFill>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38400" y="5486400"/>
            <a:ext cx="4572000" cy="762000"/>
          </a:xfrm>
        </p:spPr>
        <p:txBody>
          <a:bodyPr>
            <a:normAutofit/>
          </a:bodyPr>
          <a:lstStyle>
            <a:lvl1pPr marL="0" indent="0" algn="ctr">
              <a:buNone/>
              <a:defRPr sz="220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defRPr/>
            </a:lvl1pPr>
          </a:lstStyle>
          <a:p>
            <a:pPr>
              <a:defRPr/>
            </a:pPr>
            <a:fld id="{869BDAC4-952F-499C-88C6-9E4A683772FF}" type="datetimeFigureOut">
              <a:rPr lang="en-US"/>
              <a:pPr>
                <a:defRPr/>
              </a:pPr>
              <a:t>4/18/2025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FC84D5-8FCB-4B9A-BCC6-4F60EC71AC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fld id="{D4710765-C80E-42CA-AA0C-6AA6A0A54BB9}" type="datetimeFigureOut">
              <a:rPr lang="en-US"/>
              <a:pPr>
                <a:defRPr/>
              </a:pPr>
              <a:t>4/18/2025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8DBAC-2D1B-4D44-A46A-F684B2C143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عنوان الشكل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fld id="{6B4543A5-C99B-478E-B4F8-4DDA532DF85F}" type="datetimeFigureOut">
              <a:rPr lang="en-US"/>
              <a:pPr>
                <a:defRPr/>
              </a:pPr>
              <a:t>4/18/2025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2437D-1C87-417E-997D-7910257280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lvl1pPr>
              <a:defRPr/>
            </a:lvl1pPr>
          </a:lstStyle>
          <a:p>
            <a:pPr>
              <a:defRPr/>
            </a:pPr>
            <a:fld id="{72592844-D0E9-4E6B-ADE4-3B5D35A653A6}" type="datetimeFigureOut">
              <a:rPr lang="en-US"/>
              <a:pPr>
                <a:defRPr/>
              </a:pPr>
              <a:t>4/18/2025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21E635-97B4-4EE6-9E73-65109097DB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lvl1pPr>
              <a:defRPr/>
            </a:lvl1pPr>
          </a:lstStyle>
          <a:p>
            <a:pPr>
              <a:defRPr/>
            </a:pPr>
            <a:fld id="{5BCCCA44-4817-444D-A413-56B26ADCEF37}" type="datetimeFigureOut">
              <a:rPr lang="en-US"/>
              <a:pPr>
                <a:defRPr/>
              </a:pPr>
              <a:t>4/18/2025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F02B09-E11B-43EF-9A63-7B840B5468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3"/>
          <p:cNvSpPr>
            <a:spLocks noGrp="1"/>
          </p:cNvSpPr>
          <p:nvPr>
            <p:ph type="dt" sz="half" idx="10"/>
          </p:nvPr>
        </p:nvSpPr>
        <p:spPr/>
        <p:txBody>
          <a:bodyPr/>
          <a:lstStyle>
            <a:lvl1pPr>
              <a:defRPr/>
            </a:lvl1pPr>
          </a:lstStyle>
          <a:p>
            <a:pPr>
              <a:defRPr/>
            </a:pPr>
            <a:fld id="{1E3F30FB-3C77-44E3-86C8-C4A09DCA8B03}" type="datetimeFigureOut">
              <a:rPr lang="en-US"/>
              <a:pPr>
                <a:defRPr/>
              </a:pPr>
              <a:t>4/18/2025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4BE1ED-DE08-4587-A4F9-67037EE4CE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3"/>
          <p:cNvSpPr>
            <a:spLocks noGrp="1"/>
          </p:cNvSpPr>
          <p:nvPr>
            <p:ph type="dt" sz="half" idx="10"/>
          </p:nvPr>
        </p:nvSpPr>
        <p:spPr/>
        <p:txBody>
          <a:bodyPr/>
          <a:lstStyle>
            <a:lvl1pPr>
              <a:defRPr/>
            </a:lvl1pPr>
          </a:lstStyle>
          <a:p>
            <a:pPr>
              <a:defRPr/>
            </a:pPr>
            <a:fld id="{9842986E-753F-4520-84AF-82C6774A5675}" type="datetimeFigureOut">
              <a:rPr lang="en-US"/>
              <a:pPr>
                <a:defRPr/>
              </a:pPr>
              <a:t>4/18/2025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87487E-9225-47A6-9D84-1CE9C90FF5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Date Placeholder 3"/>
          <p:cNvSpPr>
            <a:spLocks noGrp="1"/>
          </p:cNvSpPr>
          <p:nvPr>
            <p:ph type="dt" sz="half" idx="10"/>
          </p:nvPr>
        </p:nvSpPr>
        <p:spPr/>
        <p:txBody>
          <a:bodyPr/>
          <a:lstStyle>
            <a:lvl1pPr>
              <a:defRPr/>
            </a:lvl1pPr>
          </a:lstStyle>
          <a:p>
            <a:pPr>
              <a:defRPr/>
            </a:pPr>
            <a:fld id="{EA44E75E-6302-4AF7-A468-BE25A88F218F}" type="datetimeFigureOut">
              <a:rPr lang="en-US"/>
              <a:pPr>
                <a:defRPr/>
              </a:pPr>
              <a:t>4/18/2025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86F0EE-C054-495E-8EFA-1C011E3D4C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93A7C6-273A-4EBE-BD99-AA12401B0FEB}" type="datetimeFigureOut">
              <a:rPr lang="en-US"/>
              <a:pPr>
                <a:defRPr/>
              </a:pPr>
              <a:t>4/18/2025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C33C261-BD8F-4A27-8444-5FAAAC889B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a:t>انقر لتحرير نمط عنوان الشكل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p:cNvSpPr>
            <a:spLocks noGrp="1"/>
          </p:cNvSpPr>
          <p:nvPr>
            <p:ph type="dt" sz="half" idx="10"/>
          </p:nvPr>
        </p:nvSpPr>
        <p:spPr/>
        <p:txBody>
          <a:bodyPr/>
          <a:lstStyle>
            <a:lvl1pPr>
              <a:defRPr/>
            </a:lvl1pPr>
          </a:lstStyle>
          <a:p>
            <a:pPr>
              <a:defRPr/>
            </a:pPr>
            <a:fld id="{98E4C0E0-C815-42A9-8097-5DBD1D7FD2B0}" type="datetimeFigureOut">
              <a:rPr lang="en-US"/>
              <a:pPr>
                <a:defRPr/>
              </a:pPr>
              <a:t>4/18/2025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B18D1-B161-4578-ABE3-0820BAA068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عنوان الشكل الرئيسي</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انقر فوق الأيقونة لإضافة صورة</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p:cNvSpPr>
            <a:spLocks noGrp="1"/>
          </p:cNvSpPr>
          <p:nvPr>
            <p:ph type="dt" sz="half" idx="10"/>
          </p:nvPr>
        </p:nvSpPr>
        <p:spPr/>
        <p:txBody>
          <a:bodyPr/>
          <a:lstStyle>
            <a:lvl1pPr>
              <a:defRPr/>
            </a:lvl1pPr>
          </a:lstStyle>
          <a:p>
            <a:pPr>
              <a:defRPr/>
            </a:pPr>
            <a:fld id="{C6CD8858-CEC6-4FEA-87B5-61D6F0848297}" type="datetimeFigureOut">
              <a:rPr lang="en-US"/>
              <a:pPr>
                <a:defRPr/>
              </a:pPr>
              <a:t>4/18/2025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304A55-C654-461D-93F4-8F8A90A18C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57400" y="914400"/>
            <a:ext cx="6629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عنوان الشكل الرئيسي</a:t>
            </a:r>
            <a:endParaRPr lang="en-US"/>
          </a:p>
        </p:txBody>
      </p:sp>
      <p:sp>
        <p:nvSpPr>
          <p:cNvPr id="1027" name="Text Placeholder 2"/>
          <p:cNvSpPr>
            <a:spLocks noGrp="1"/>
          </p:cNvSpPr>
          <p:nvPr>
            <p:ph type="body" idx="1"/>
          </p:nvPr>
        </p:nvSpPr>
        <p:spPr bwMode="auto">
          <a:xfrm>
            <a:off x="457200" y="1905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0473FBE-ADE8-4C77-A9C6-ACC826809516}" type="datetimeFigureOut">
              <a:rPr lang="en-US"/>
              <a:pPr>
                <a:defRPr/>
              </a:pPr>
              <a:t>4/18/2025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97249DB-040D-430F-9817-86C96E1F00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1" eaLnBrk="1" fontAlgn="base" hangingPunct="1">
        <a:spcBef>
          <a:spcPct val="0"/>
        </a:spcBef>
        <a:spcAft>
          <a:spcPct val="0"/>
        </a:spcAft>
        <a:defRPr sz="4000" kern="1200">
          <a:solidFill>
            <a:schemeClr val="tx1"/>
          </a:solidFill>
          <a:latin typeface="Tahoma" pitchFamily="34" charset="0"/>
          <a:ea typeface="+mj-ea"/>
          <a:cs typeface="Tahoma" pitchFamily="34" charset="0"/>
        </a:defRPr>
      </a:lvl1pPr>
      <a:lvl2pPr algn="ctr" rtl="1" eaLnBrk="1" fontAlgn="base" hangingPunct="1">
        <a:spcBef>
          <a:spcPct val="0"/>
        </a:spcBef>
        <a:spcAft>
          <a:spcPct val="0"/>
        </a:spcAft>
        <a:defRPr sz="4000">
          <a:solidFill>
            <a:schemeClr val="tx1"/>
          </a:solidFill>
          <a:latin typeface="Tahoma" pitchFamily="34" charset="0"/>
          <a:cs typeface="Tahoma" pitchFamily="34" charset="0"/>
        </a:defRPr>
      </a:lvl2pPr>
      <a:lvl3pPr algn="ctr" rtl="1" eaLnBrk="1" fontAlgn="base" hangingPunct="1">
        <a:spcBef>
          <a:spcPct val="0"/>
        </a:spcBef>
        <a:spcAft>
          <a:spcPct val="0"/>
        </a:spcAft>
        <a:defRPr sz="4000">
          <a:solidFill>
            <a:schemeClr val="tx1"/>
          </a:solidFill>
          <a:latin typeface="Tahoma" pitchFamily="34" charset="0"/>
          <a:cs typeface="Tahoma" pitchFamily="34" charset="0"/>
        </a:defRPr>
      </a:lvl3pPr>
      <a:lvl4pPr algn="ctr" rtl="1" eaLnBrk="1" fontAlgn="base" hangingPunct="1">
        <a:spcBef>
          <a:spcPct val="0"/>
        </a:spcBef>
        <a:spcAft>
          <a:spcPct val="0"/>
        </a:spcAft>
        <a:defRPr sz="4000">
          <a:solidFill>
            <a:schemeClr val="tx1"/>
          </a:solidFill>
          <a:latin typeface="Tahoma" pitchFamily="34" charset="0"/>
          <a:cs typeface="Tahoma" pitchFamily="34" charset="0"/>
        </a:defRPr>
      </a:lvl4pPr>
      <a:lvl5pPr algn="ctr" rtl="1" eaLnBrk="1" fontAlgn="base" hangingPunct="1">
        <a:spcBef>
          <a:spcPct val="0"/>
        </a:spcBef>
        <a:spcAft>
          <a:spcPct val="0"/>
        </a:spcAft>
        <a:defRPr sz="4000">
          <a:solidFill>
            <a:schemeClr val="tx1"/>
          </a:solidFill>
          <a:latin typeface="Tahoma" pitchFamily="34" charset="0"/>
          <a:cs typeface="Tahoma" pitchFamily="34" charset="0"/>
        </a:defRPr>
      </a:lvl5pPr>
      <a:lvl6pPr marL="457200" algn="ctr" rtl="1" eaLnBrk="1" fontAlgn="base" hangingPunct="1">
        <a:spcBef>
          <a:spcPct val="0"/>
        </a:spcBef>
        <a:spcAft>
          <a:spcPct val="0"/>
        </a:spcAft>
        <a:defRPr sz="4000">
          <a:solidFill>
            <a:schemeClr val="tx1"/>
          </a:solidFill>
          <a:latin typeface="Tahoma" pitchFamily="34" charset="0"/>
          <a:cs typeface="Tahoma" pitchFamily="34" charset="0"/>
        </a:defRPr>
      </a:lvl6pPr>
      <a:lvl7pPr marL="914400" algn="ctr" rtl="1" eaLnBrk="1" fontAlgn="base" hangingPunct="1">
        <a:spcBef>
          <a:spcPct val="0"/>
        </a:spcBef>
        <a:spcAft>
          <a:spcPct val="0"/>
        </a:spcAft>
        <a:defRPr sz="4000">
          <a:solidFill>
            <a:schemeClr val="tx1"/>
          </a:solidFill>
          <a:latin typeface="Tahoma" pitchFamily="34" charset="0"/>
          <a:cs typeface="Tahoma" pitchFamily="34" charset="0"/>
        </a:defRPr>
      </a:lvl7pPr>
      <a:lvl8pPr marL="1371600" algn="ctr" rtl="1" eaLnBrk="1" fontAlgn="base" hangingPunct="1">
        <a:spcBef>
          <a:spcPct val="0"/>
        </a:spcBef>
        <a:spcAft>
          <a:spcPct val="0"/>
        </a:spcAft>
        <a:defRPr sz="4000">
          <a:solidFill>
            <a:schemeClr val="tx1"/>
          </a:solidFill>
          <a:latin typeface="Tahoma" pitchFamily="34" charset="0"/>
          <a:cs typeface="Tahoma" pitchFamily="34" charset="0"/>
        </a:defRPr>
      </a:lvl8pPr>
      <a:lvl9pPr marL="1828800" algn="ctr" rtl="1" eaLnBrk="1" fontAlgn="base" hangingPunct="1">
        <a:spcBef>
          <a:spcPct val="0"/>
        </a:spcBef>
        <a:spcAft>
          <a:spcPct val="0"/>
        </a:spcAft>
        <a:defRPr sz="4000">
          <a:solidFill>
            <a:schemeClr val="tx1"/>
          </a:solidFill>
          <a:latin typeface="Tahoma" pitchFamily="34" charset="0"/>
          <a:cs typeface="Tahoma" pitchFamily="34" charset="0"/>
        </a:defRPr>
      </a:lvl9pPr>
    </p:titleStyle>
    <p:bodyStyle>
      <a:lvl1pPr marL="342900" indent="-3429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customXml" Target="../ink/ink2.xml"/><Relationship Id="rId12"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customXml" Target="../ink/ink3.xml"/></Relationships>
</file>

<file path=ppt/slides/_rels/slide23.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36.png"/><Relationship Id="rId18" Type="http://schemas.openxmlformats.org/officeDocument/2006/relationships/customXml" Target="../ink/ink12.xml"/><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9.xml"/><Relationship Id="rId17" Type="http://schemas.openxmlformats.org/officeDocument/2006/relationships/image" Target="../media/image38.png"/><Relationship Id="rId2" Type="http://schemas.openxmlformats.org/officeDocument/2006/relationships/image" Target="../media/image30.png"/><Relationship Id="rId16"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8.xml"/><Relationship Id="rId19" Type="http://schemas.openxmlformats.org/officeDocument/2006/relationships/image" Target="../media/image39.png"/><Relationship Id="rId4" Type="http://schemas.openxmlformats.org/officeDocument/2006/relationships/customXml" Target="../ink/ink5.xml"/><Relationship Id="rId9" Type="http://schemas.openxmlformats.org/officeDocument/2006/relationships/image" Target="../media/image34.png"/><Relationship Id="rId14" Type="http://schemas.openxmlformats.org/officeDocument/2006/relationships/customXml" Target="../ink/ink10.xml"/></Relationships>
</file>

<file path=ppt/slides/_rels/slide24.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41.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350.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20.png"/><Relationship Id="rId11" Type="http://schemas.openxmlformats.org/officeDocument/2006/relationships/customXml" Target="../ink/ink17.xml"/><Relationship Id="rId5" Type="http://schemas.openxmlformats.org/officeDocument/2006/relationships/customXml" Target="../ink/ink14.xml"/><Relationship Id="rId10"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customXml" Target="../ink/ink16.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customXml" Target="../ink/ink22.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customXml" Target="../ink/ink23.xml"/><Relationship Id="rId7" Type="http://schemas.openxmlformats.org/officeDocument/2006/relationships/customXml" Target="../ink/ink25.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24.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customXml" Target="../ink/ink31.xml"/><Relationship Id="rId18" Type="http://schemas.openxmlformats.org/officeDocument/2006/relationships/image" Target="../media/image68.png"/><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65.png"/><Relationship Id="rId17" Type="http://schemas.openxmlformats.org/officeDocument/2006/relationships/customXml" Target="../ink/ink33.xml"/><Relationship Id="rId2" Type="http://schemas.openxmlformats.org/officeDocument/2006/relationships/image" Target="../media/image60.png"/><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customXml" Target="../ink/ink29.xml"/><Relationship Id="rId14" Type="http://schemas.openxmlformats.org/officeDocument/2006/relationships/image" Target="../media/image66.png"/></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customXml" Target="../ink/ink34.xml"/><Relationship Id="rId7" Type="http://schemas.openxmlformats.org/officeDocument/2006/relationships/customXml" Target="../ink/ink36.xml"/><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customXml" Target="../ink/ink35.xm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customXml" Target="../ink/ink42.xml"/><Relationship Id="rId18" Type="http://schemas.openxmlformats.org/officeDocument/2006/relationships/image" Target="../media/image98.png"/><Relationship Id="rId3" Type="http://schemas.openxmlformats.org/officeDocument/2006/relationships/image" Target="../media/image90.png"/><Relationship Id="rId7" Type="http://schemas.openxmlformats.org/officeDocument/2006/relationships/image" Target="../media/image92.png"/><Relationship Id="rId12" Type="http://schemas.openxmlformats.org/officeDocument/2006/relationships/image" Target="../media/image95.png"/><Relationship Id="rId17" Type="http://schemas.openxmlformats.org/officeDocument/2006/relationships/customXml" Target="../ink/ink44.xml"/><Relationship Id="rId2" Type="http://schemas.openxmlformats.org/officeDocument/2006/relationships/customXml" Target="../ink/ink37.xml"/><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customXml" Target="../ink/ink41.xml"/><Relationship Id="rId5" Type="http://schemas.openxmlformats.org/officeDocument/2006/relationships/image" Target="../media/image91.png"/><Relationship Id="rId15" Type="http://schemas.openxmlformats.org/officeDocument/2006/relationships/customXml" Target="../ink/ink43.xml"/><Relationship Id="rId10" Type="http://schemas.openxmlformats.org/officeDocument/2006/relationships/image" Target="../media/image94.png"/><Relationship Id="rId4" Type="http://schemas.openxmlformats.org/officeDocument/2006/relationships/customXml" Target="../ink/ink38.xml"/><Relationship Id="rId9" Type="http://schemas.openxmlformats.org/officeDocument/2006/relationships/customXml" Target="../ink/ink40.xml"/><Relationship Id="rId14" Type="http://schemas.openxmlformats.org/officeDocument/2006/relationships/image" Target="../media/image96.png"/></Relationships>
</file>

<file path=ppt/slides/_rels/slide51.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customXml" Target="../ink/ink46.xml"/><Relationship Id="rId4" Type="http://schemas.openxmlformats.org/officeDocument/2006/relationships/image" Target="../media/image100.png"/></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customXml" Target="../ink/ink47.xml"/><Relationship Id="rId1" Type="http://schemas.openxmlformats.org/officeDocument/2006/relationships/slideLayout" Target="../slideLayouts/slideLayout2.xml"/><Relationship Id="rId6" Type="http://schemas.openxmlformats.org/officeDocument/2006/relationships/customXml" Target="../ink/ink49.xml"/><Relationship Id="rId5" Type="http://schemas.openxmlformats.org/officeDocument/2006/relationships/image" Target="../media/image103.png"/><Relationship Id="rId4" Type="http://schemas.openxmlformats.org/officeDocument/2006/relationships/customXml" Target="../ink/ink48.xml"/></Relationships>
</file>

<file path=ppt/slides/_rels/slide53.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customXml" Target="../ink/ink51.xml"/><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122.jp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customXml" Target="../ink/ink53.xml"/><Relationship Id="rId4" Type="http://schemas.openxmlformats.org/officeDocument/2006/relationships/image" Target="../media/image123.png"/></Relationships>
</file>

<file path=ppt/slides/_rels/slide6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customXml" Target="../ink/ink54.xml"/></Relationships>
</file>

<file path=ppt/slides/_rels/slide6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customXml" Target="../ink/ink60.xml"/><Relationship Id="rId3" Type="http://schemas.openxmlformats.org/officeDocument/2006/relationships/customXml" Target="../ink/ink55.xml"/><Relationship Id="rId7" Type="http://schemas.openxmlformats.org/officeDocument/2006/relationships/customXml" Target="../ink/ink57.xml"/><Relationship Id="rId12"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customXml" Target="../ink/ink59.xml"/><Relationship Id="rId5" Type="http://schemas.openxmlformats.org/officeDocument/2006/relationships/customXml" Target="../ink/ink56.xml"/><Relationship Id="rId10" Type="http://schemas.openxmlformats.org/officeDocument/2006/relationships/image" Target="../media/image139.png"/><Relationship Id="rId4" Type="http://schemas.openxmlformats.org/officeDocument/2006/relationships/image" Target="../media/image136.png"/><Relationship Id="rId9" Type="http://schemas.openxmlformats.org/officeDocument/2006/relationships/customXml" Target="../ink/ink58.xml"/><Relationship Id="rId14" Type="http://schemas.openxmlformats.org/officeDocument/2006/relationships/image" Target="../media/image141.png"/></Relationships>
</file>

<file path=ppt/slides/_rels/slide72.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441.png"/><Relationship Id="rId4" Type="http://schemas.openxmlformats.org/officeDocument/2006/relationships/customXml" Target="../ink/ink61.xml"/></Relationships>
</file>

<file path=ppt/slides/_rels/slide79.xml.rels><?xml version="1.0" encoding="UTF-8" standalone="yes"?>
<Relationships xmlns="http://schemas.openxmlformats.org/package/2006/relationships"><Relationship Id="rId8" Type="http://schemas.openxmlformats.org/officeDocument/2006/relationships/image" Target="../media/image1460.png"/><Relationship Id="rId3" Type="http://schemas.openxmlformats.org/officeDocument/2006/relationships/customXml" Target="../ink/ink62.xml"/><Relationship Id="rId7" Type="http://schemas.openxmlformats.org/officeDocument/2006/relationships/customXml" Target="../ink/ink64.xml"/><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450.png"/><Relationship Id="rId5" Type="http://schemas.openxmlformats.org/officeDocument/2006/relationships/customXml" Target="../ink/ink63.xml"/><Relationship Id="rId10" Type="http://schemas.openxmlformats.org/officeDocument/2006/relationships/image" Target="../media/image1470.png"/><Relationship Id="rId4" Type="http://schemas.openxmlformats.org/officeDocument/2006/relationships/image" Target="../media/image1440.png"/><Relationship Id="rId9" Type="http://schemas.openxmlformats.org/officeDocument/2006/relationships/customXml" Target="../ink/ink6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hyperlink" Target="https://www.chemistrysteps.com/naming-alkanes-iupac-nomenclature-practice-proble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057400" y="4648200"/>
            <a:ext cx="5486400" cy="841375"/>
          </a:xfrm>
        </p:spPr>
        <p:txBody>
          <a:bodyPr/>
          <a:lstStyle/>
          <a:p>
            <a:pPr eaLnBrk="1" hangingPunct="1"/>
            <a:r>
              <a:rPr lang="en-US" dirty="0">
                <a:latin typeface="Tahoma" pitchFamily="112" charset="0"/>
                <a:cs typeface="Tahoma" pitchFamily="112" charset="0"/>
              </a:rPr>
              <a:t>CHEM 314: </a:t>
            </a:r>
          </a:p>
        </p:txBody>
      </p:sp>
      <p:sp>
        <p:nvSpPr>
          <p:cNvPr id="3075" name="Subtitle 2"/>
          <p:cNvSpPr>
            <a:spLocks noGrp="1"/>
          </p:cNvSpPr>
          <p:nvPr>
            <p:ph type="subTitle" idx="1"/>
          </p:nvPr>
        </p:nvSpPr>
        <p:spPr>
          <a:xfrm>
            <a:off x="2438400" y="5413375"/>
            <a:ext cx="4572000" cy="762000"/>
          </a:xfrm>
        </p:spPr>
        <p:txBody>
          <a:bodyPr/>
          <a:lstStyle/>
          <a:p>
            <a:pPr eaLnBrk="1" hangingPunct="1"/>
            <a:r>
              <a:rPr lang="en-US" dirty="0">
                <a:latin typeface="Arial" charset="0"/>
                <a:cs typeface="Arial" charset="0"/>
              </a:rPr>
              <a:t>Dr. Raed </a:t>
            </a:r>
            <a:r>
              <a:rPr lang="en-US" dirty="0" err="1">
                <a:latin typeface="Arial" charset="0"/>
                <a:cs typeface="Arial" charset="0"/>
              </a:rPr>
              <a:t>Kadhim</a:t>
            </a:r>
            <a:r>
              <a:rPr lang="en-US" dirty="0">
                <a:latin typeface="Arial" charset="0"/>
                <a:cs typeface="Arial" charset="0"/>
              </a:rPr>
              <a:t> Zaidan Al-</a:t>
            </a:r>
            <a:r>
              <a:rPr lang="en-US" dirty="0" err="1">
                <a:latin typeface="Arial" charset="0"/>
                <a:cs typeface="Arial" charset="0"/>
              </a:rPr>
              <a:t>Tameemi</a:t>
            </a:r>
            <a:endParaRPr lang="en-US" dirty="0">
              <a:latin typeface="Arial" charset="0"/>
              <a:cs typeface="Arial" charset="0"/>
            </a:endParaRPr>
          </a:p>
        </p:txBody>
      </p:sp>
      <p:pic>
        <p:nvPicPr>
          <p:cNvPr id="3" name="صورة 2">
            <a:extLst>
              <a:ext uri="{FF2B5EF4-FFF2-40B4-BE49-F238E27FC236}">
                <a16:creationId xmlns:a16="http://schemas.microsoft.com/office/drawing/2014/main" id="{507D9DF5-BFFE-1D98-EF43-55F8437F5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161" y="3933056"/>
            <a:ext cx="2012335" cy="2874764"/>
          </a:xfrm>
          <a:prstGeom prst="rect">
            <a:avLst/>
          </a:prstGeom>
        </p:spPr>
      </p:pic>
      <p:pic>
        <p:nvPicPr>
          <p:cNvPr id="4" name="صورة 3">
            <a:extLst>
              <a:ext uri="{FF2B5EF4-FFF2-40B4-BE49-F238E27FC236}">
                <a16:creationId xmlns:a16="http://schemas.microsoft.com/office/drawing/2014/main" id="{7873C974-C3F6-98DB-1E54-E9FFB708A991}"/>
              </a:ext>
            </a:extLst>
          </p:cNvPr>
          <p:cNvPicPr>
            <a:picLocks noChangeAspect="1"/>
          </p:cNvPicPr>
          <p:nvPr/>
        </p:nvPicPr>
        <p:blipFill>
          <a:blip r:embed="rId3"/>
          <a:stretch>
            <a:fillRect/>
          </a:stretch>
        </p:blipFill>
        <p:spPr>
          <a:xfrm>
            <a:off x="72939" y="4014908"/>
            <a:ext cx="1978781" cy="28430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8A3A9C-2DF3-8F5B-13CB-7DA0E25A6718}"/>
              </a:ext>
            </a:extLst>
          </p:cNvPr>
          <p:cNvSpPr>
            <a:spLocks noGrp="1"/>
          </p:cNvSpPr>
          <p:nvPr>
            <p:ph type="title"/>
          </p:nvPr>
        </p:nvSpPr>
        <p:spPr>
          <a:xfrm>
            <a:off x="1979712" y="836712"/>
            <a:ext cx="6707088" cy="914400"/>
          </a:xfrm>
        </p:spPr>
        <p:txBody>
          <a:bodyPr/>
          <a:lstStyle/>
          <a:p>
            <a:r>
              <a:rPr lang="en-US" sz="3600" dirty="0"/>
              <a:t>Types of Carbanion based </a:t>
            </a:r>
            <a:br>
              <a:rPr lang="en-US" sz="3600" dirty="0"/>
            </a:br>
            <a:r>
              <a:rPr lang="en-US" sz="3600" dirty="0"/>
              <a:t>on hybridization </a:t>
            </a:r>
            <a:endParaRPr lang="ar-IQ" sz="3600" dirty="0"/>
          </a:p>
        </p:txBody>
      </p:sp>
      <p:sp>
        <p:nvSpPr>
          <p:cNvPr id="3" name="عنصر نائب للمحتوى 2">
            <a:extLst>
              <a:ext uri="{FF2B5EF4-FFF2-40B4-BE49-F238E27FC236}">
                <a16:creationId xmlns:a16="http://schemas.microsoft.com/office/drawing/2014/main" id="{BC77C806-C3BA-2851-7C1C-43F3A84EEEA8}"/>
              </a:ext>
            </a:extLst>
          </p:cNvPr>
          <p:cNvSpPr>
            <a:spLocks noGrp="1"/>
          </p:cNvSpPr>
          <p:nvPr>
            <p:ph idx="1"/>
          </p:nvPr>
        </p:nvSpPr>
        <p:spPr>
          <a:xfrm>
            <a:off x="0" y="1905000"/>
            <a:ext cx="9144000" cy="4953000"/>
          </a:xfrm>
        </p:spPr>
        <p:txBody>
          <a:bodyPr/>
          <a:lstStyle/>
          <a:p>
            <a:pPr algn="just" rtl="0" fontAlgn="base"/>
            <a:r>
              <a:rPr lang="en-US" b="0" i="0" dirty="0">
                <a:solidFill>
                  <a:srgbClr val="C00000"/>
                </a:solidFill>
                <a:effectLst/>
                <a:highlight>
                  <a:srgbClr val="FFFFFF"/>
                </a:highlight>
                <a:latin typeface="Nunito" pitchFamily="2" charset="0"/>
              </a:rPr>
              <a:t>Carbanions are classified based on the hybridization of the carbon atom carrying the negative charge. The three main types of carbanions are</a:t>
            </a:r>
          </a:p>
          <a:p>
            <a:pPr algn="just" rtl="0" fontAlgn="base">
              <a:buFont typeface="Arial" panose="020B0604020202020204" pitchFamily="34" charset="0"/>
              <a:buChar char="•"/>
            </a:pPr>
            <a:r>
              <a:rPr lang="en-US" b="0" i="0" dirty="0">
                <a:solidFill>
                  <a:schemeClr val="tx2">
                    <a:lumMod val="50000"/>
                  </a:schemeClr>
                </a:solidFill>
                <a:effectLst/>
                <a:highlight>
                  <a:srgbClr val="FFFFFF"/>
                </a:highlight>
                <a:latin typeface="Nunito" pitchFamily="2" charset="0"/>
              </a:rPr>
              <a:t>Alkyl Carbanions</a:t>
            </a:r>
          </a:p>
          <a:p>
            <a:pPr algn="just" rtl="0" fontAlgn="base">
              <a:buFont typeface="Arial" panose="020B0604020202020204" pitchFamily="34" charset="0"/>
              <a:buChar char="•"/>
            </a:pPr>
            <a:r>
              <a:rPr lang="en-US" b="0" i="0" dirty="0">
                <a:solidFill>
                  <a:schemeClr val="tx2">
                    <a:lumMod val="50000"/>
                  </a:schemeClr>
                </a:solidFill>
                <a:effectLst/>
                <a:highlight>
                  <a:srgbClr val="FFFFFF"/>
                </a:highlight>
                <a:latin typeface="Nunito" pitchFamily="2" charset="0"/>
              </a:rPr>
              <a:t>Alkenyl (Vinyl) Carbanions</a:t>
            </a:r>
          </a:p>
          <a:p>
            <a:pPr algn="just" rtl="0" fontAlgn="base">
              <a:buFont typeface="Arial" panose="020B0604020202020204" pitchFamily="34" charset="0"/>
              <a:buChar char="•"/>
            </a:pPr>
            <a:r>
              <a:rPr lang="en-US" b="0" i="0" dirty="0">
                <a:solidFill>
                  <a:schemeClr val="tx2">
                    <a:lumMod val="50000"/>
                  </a:schemeClr>
                </a:solidFill>
                <a:effectLst/>
                <a:highlight>
                  <a:srgbClr val="FFFFFF"/>
                </a:highlight>
                <a:latin typeface="Nunito" pitchFamily="2" charset="0"/>
              </a:rPr>
              <a:t>Aryl Carbanions</a:t>
            </a:r>
          </a:p>
          <a:p>
            <a:pPr algn="just" rtl="0" fontAlgn="base"/>
            <a:r>
              <a:rPr lang="en-US" b="1" dirty="0">
                <a:solidFill>
                  <a:schemeClr val="accent2">
                    <a:lumMod val="90000"/>
                    <a:lumOff val="10000"/>
                  </a:schemeClr>
                </a:solidFill>
                <a:highlight>
                  <a:srgbClr val="FFFFFF"/>
                </a:highlight>
                <a:latin typeface="Nunito" pitchFamily="2" charset="0"/>
              </a:rPr>
              <a:t>Alkyl Carbanions</a:t>
            </a:r>
            <a:r>
              <a:rPr lang="en-US" b="1" i="0" dirty="0">
                <a:solidFill>
                  <a:srgbClr val="C00000"/>
                </a:solidFill>
                <a:effectLst/>
                <a:highlight>
                  <a:srgbClr val="FFFFFF"/>
                </a:highlight>
                <a:latin typeface="Nunito" pitchFamily="2" charset="0"/>
              </a:rPr>
              <a:t>: </a:t>
            </a:r>
            <a:r>
              <a:rPr lang="en-US" b="0" i="0" dirty="0">
                <a:solidFill>
                  <a:srgbClr val="C00000"/>
                </a:solidFill>
                <a:effectLst/>
                <a:highlight>
                  <a:srgbClr val="FFFFFF"/>
                </a:highlight>
                <a:latin typeface="Nunito" pitchFamily="2" charset="0"/>
              </a:rPr>
              <a:t>These are derived from alkanes (sp3 carbon) and are the least stable due to the electron-donating inductive effect of the alkyl groups.</a:t>
            </a:r>
          </a:p>
          <a:p>
            <a:pPr algn="just" rtl="0" fontAlgn="base"/>
            <a:r>
              <a:rPr lang="en-US" b="1" i="0" dirty="0">
                <a:solidFill>
                  <a:schemeClr val="accent2">
                    <a:lumMod val="90000"/>
                    <a:lumOff val="10000"/>
                  </a:schemeClr>
                </a:solidFill>
                <a:effectLst/>
                <a:highlight>
                  <a:srgbClr val="FFFFFF"/>
                </a:highlight>
                <a:latin typeface="Nunito" pitchFamily="2" charset="0"/>
              </a:rPr>
              <a:t>Alkenyl (Vinyl) Carbanions</a:t>
            </a:r>
            <a:r>
              <a:rPr lang="en-US" b="1" i="0" dirty="0">
                <a:solidFill>
                  <a:srgbClr val="C00000"/>
                </a:solidFill>
                <a:effectLst/>
                <a:highlight>
                  <a:srgbClr val="FFFFFF"/>
                </a:highlight>
                <a:latin typeface="Nunito" pitchFamily="2" charset="0"/>
              </a:rPr>
              <a:t>:</a:t>
            </a:r>
            <a:r>
              <a:rPr lang="en-US" b="0" i="0" dirty="0">
                <a:solidFill>
                  <a:srgbClr val="C00000"/>
                </a:solidFill>
                <a:effectLst/>
                <a:highlight>
                  <a:srgbClr val="FFFFFF"/>
                </a:highlight>
                <a:latin typeface="Nunito" pitchFamily="2" charset="0"/>
              </a:rPr>
              <a:t> These are derived from alkenes (sp2 carbon) and are more stable than alkyl carbanions due to the electron-withdrawing inductive effect of the double bond.</a:t>
            </a:r>
          </a:p>
          <a:p>
            <a:pPr algn="just" rtl="0" fontAlgn="base"/>
            <a:r>
              <a:rPr lang="en-US" b="1" i="0" dirty="0">
                <a:solidFill>
                  <a:schemeClr val="accent2">
                    <a:lumMod val="90000"/>
                    <a:lumOff val="10000"/>
                  </a:schemeClr>
                </a:solidFill>
                <a:effectLst/>
                <a:highlight>
                  <a:srgbClr val="FFFFFF"/>
                </a:highlight>
                <a:latin typeface="Nunito" pitchFamily="2" charset="0"/>
              </a:rPr>
              <a:t>Aryl Carbani</a:t>
            </a:r>
            <a:r>
              <a:rPr lang="en-US" b="1" dirty="0">
                <a:solidFill>
                  <a:schemeClr val="accent2">
                    <a:lumMod val="90000"/>
                    <a:lumOff val="10000"/>
                  </a:schemeClr>
                </a:solidFill>
                <a:highlight>
                  <a:srgbClr val="FFFFFF"/>
                </a:highlight>
                <a:latin typeface="Nunito" pitchFamily="2" charset="0"/>
              </a:rPr>
              <a:t>ons</a:t>
            </a:r>
            <a:r>
              <a:rPr lang="en-US" b="1" i="0" dirty="0">
                <a:solidFill>
                  <a:srgbClr val="C00000"/>
                </a:solidFill>
                <a:effectLst/>
                <a:highlight>
                  <a:srgbClr val="FFFFFF"/>
                </a:highlight>
                <a:latin typeface="Nunito" pitchFamily="2" charset="0"/>
              </a:rPr>
              <a:t>: </a:t>
            </a:r>
            <a:r>
              <a:rPr lang="en-US" b="0" i="0" dirty="0">
                <a:solidFill>
                  <a:srgbClr val="C00000"/>
                </a:solidFill>
                <a:effectLst/>
                <a:highlight>
                  <a:srgbClr val="FFFFFF"/>
                </a:highlight>
                <a:latin typeface="Nunito" pitchFamily="2" charset="0"/>
              </a:rPr>
              <a:t>These are derived from arenes (sp2 carbon) and are the most stable due to the electron-withdrawing inductive effect of the aromatic ring. </a:t>
            </a:r>
          </a:p>
          <a:p>
            <a:pPr marL="0" indent="0" algn="just" rtl="0">
              <a:buNone/>
            </a:pPr>
            <a:endParaRPr lang="ar-IQ" dirty="0">
              <a:solidFill>
                <a:srgbClr val="C00000"/>
              </a:solidFill>
            </a:endParaRPr>
          </a:p>
        </p:txBody>
      </p:sp>
    </p:spTree>
    <p:extLst>
      <p:ext uri="{BB962C8B-B14F-4D97-AF65-F5344CB8AC3E}">
        <p14:creationId xmlns:p14="http://schemas.microsoft.com/office/powerpoint/2010/main" val="237094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8D89513-681D-65FD-629F-87A7B715DE11}"/>
              </a:ext>
            </a:extLst>
          </p:cNvPr>
          <p:cNvSpPr>
            <a:spLocks noGrp="1"/>
          </p:cNvSpPr>
          <p:nvPr>
            <p:ph type="title"/>
          </p:nvPr>
        </p:nvSpPr>
        <p:spPr>
          <a:xfrm>
            <a:off x="1547664" y="692696"/>
            <a:ext cx="6923112" cy="720080"/>
          </a:xfrm>
        </p:spPr>
        <p:txBody>
          <a:bodyPr/>
          <a:lstStyle/>
          <a:p>
            <a:r>
              <a:rPr lang="en-US" sz="3600" dirty="0"/>
              <a:t>Acidity of alpha hydrogen</a:t>
            </a:r>
            <a:endParaRPr lang="ar-IQ" sz="3600" dirty="0"/>
          </a:p>
        </p:txBody>
      </p:sp>
      <p:sp>
        <p:nvSpPr>
          <p:cNvPr id="3" name="عنصر نائب للمحتوى 2">
            <a:extLst>
              <a:ext uri="{FF2B5EF4-FFF2-40B4-BE49-F238E27FC236}">
                <a16:creationId xmlns:a16="http://schemas.microsoft.com/office/drawing/2014/main" id="{4138E179-6ACC-8541-51F4-C840CCE575F4}"/>
              </a:ext>
            </a:extLst>
          </p:cNvPr>
          <p:cNvSpPr>
            <a:spLocks noGrp="1"/>
          </p:cNvSpPr>
          <p:nvPr>
            <p:ph idx="1"/>
          </p:nvPr>
        </p:nvSpPr>
        <p:spPr>
          <a:xfrm>
            <a:off x="323528" y="1412776"/>
            <a:ext cx="8640960" cy="5184576"/>
          </a:xfrm>
        </p:spPr>
        <p:txBody>
          <a:bodyPr/>
          <a:lstStyle/>
          <a:p>
            <a:pPr marL="0" indent="0" algn="just" rtl="0">
              <a:buNone/>
            </a:pPr>
            <a:r>
              <a:rPr lang="en-US" dirty="0">
                <a:solidFill>
                  <a:srgbClr val="C00000"/>
                </a:solidFill>
              </a:rPr>
              <a:t>A carbon atom adjacent to a carbonyl group is called an </a:t>
            </a:r>
            <a:r>
              <a:rPr lang="el-GR" dirty="0">
                <a:solidFill>
                  <a:srgbClr val="C00000"/>
                </a:solidFill>
              </a:rPr>
              <a:t>α</a:t>
            </a:r>
            <a:r>
              <a:rPr lang="en-US" dirty="0">
                <a:solidFill>
                  <a:srgbClr val="C00000"/>
                </a:solidFill>
              </a:rPr>
              <a:t>-carbon, and hydrogen atoms bonded to it are called </a:t>
            </a:r>
            <a:r>
              <a:rPr lang="el-GR" dirty="0">
                <a:solidFill>
                  <a:srgbClr val="C00000"/>
                </a:solidFill>
              </a:rPr>
              <a:t>α</a:t>
            </a:r>
            <a:r>
              <a:rPr lang="en-US" dirty="0">
                <a:solidFill>
                  <a:srgbClr val="C00000"/>
                </a:solidFill>
              </a:rPr>
              <a:t>-hydrogens. </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Because carbon and hydrogen have comparable electronegativities, a C-H bond normally has little polarity. In addition, carbon does not have a high electronegativity (compare it, for example, with oxygen, which has an electronegativity of 3.5), so that an anion based on carbon is relatively unstable. As a result, a hydrogen bonded to carbon usually shows very low acidity. </a:t>
            </a:r>
          </a:p>
        </p:txBody>
      </p:sp>
      <p:pic>
        <p:nvPicPr>
          <p:cNvPr id="5" name="صورة 4">
            <a:extLst>
              <a:ext uri="{FF2B5EF4-FFF2-40B4-BE49-F238E27FC236}">
                <a16:creationId xmlns:a16="http://schemas.microsoft.com/office/drawing/2014/main" id="{CB32E3CC-B98B-8053-5BF6-28D9DF81B552}"/>
              </a:ext>
            </a:extLst>
          </p:cNvPr>
          <p:cNvPicPr>
            <a:picLocks noChangeAspect="1"/>
          </p:cNvPicPr>
          <p:nvPr/>
        </p:nvPicPr>
        <p:blipFill>
          <a:blip r:embed="rId2"/>
          <a:stretch>
            <a:fillRect/>
          </a:stretch>
        </p:blipFill>
        <p:spPr>
          <a:xfrm>
            <a:off x="4411151" y="2276871"/>
            <a:ext cx="4178145" cy="1584176"/>
          </a:xfrm>
          <a:prstGeom prst="rect">
            <a:avLst/>
          </a:prstGeom>
          <a:solidFill>
            <a:schemeClr val="accent1"/>
          </a:solidFill>
          <a:ln w="19050" cap="sq" cmpd="sng">
            <a:solidFill>
              <a:schemeClr val="accent1">
                <a:lumMod val="75000"/>
              </a:schemeClr>
            </a:solidFill>
            <a:prstDash val="solid"/>
            <a:extLst>
              <a:ext uri="{C807C97D-BFC1-408E-A445-0C87EB9F89A2}">
                <ask:lineSketchStyleProps xmlns:ask="http://schemas.microsoft.com/office/drawing/2018/sketchyshapes">
                  <ask:type>
                    <ask:lineSketchNone/>
                  </ask:type>
                </ask:lineSketchStyleProps>
              </a:ext>
            </a:extLst>
          </a:ln>
          <a:effectLst>
            <a:outerShdw blurRad="50800" dist="38100" dir="5400000" algn="t" rotWithShape="0">
              <a:schemeClr val="accent1">
                <a:lumMod val="75000"/>
                <a:alpha val="40000"/>
              </a:schemeClr>
            </a:outerShdw>
          </a:effectLst>
        </p:spPr>
      </p:pic>
      <p:pic>
        <p:nvPicPr>
          <p:cNvPr id="7" name="صورة 6">
            <a:extLst>
              <a:ext uri="{FF2B5EF4-FFF2-40B4-BE49-F238E27FC236}">
                <a16:creationId xmlns:a16="http://schemas.microsoft.com/office/drawing/2014/main" id="{691B683E-64C8-471E-8FB0-DAE81D1B374A}"/>
              </a:ext>
            </a:extLst>
          </p:cNvPr>
          <p:cNvPicPr>
            <a:picLocks noChangeAspect="1"/>
          </p:cNvPicPr>
          <p:nvPr/>
        </p:nvPicPr>
        <p:blipFill>
          <a:blip r:embed="rId3"/>
          <a:stretch>
            <a:fillRect/>
          </a:stretch>
        </p:blipFill>
        <p:spPr>
          <a:xfrm>
            <a:off x="934007" y="2435546"/>
            <a:ext cx="3086100" cy="1266825"/>
          </a:xfrm>
          <a:prstGeom prst="rect">
            <a:avLst/>
          </a:prstGeom>
          <a:solidFill>
            <a:schemeClr val="accent1">
              <a:lumMod val="75000"/>
            </a:schemeClr>
          </a:solidFill>
          <a:ln w="19050">
            <a:solidFill>
              <a:schemeClr val="accent1">
                <a:lumMod val="75000"/>
              </a:schemeClr>
            </a:solidFill>
          </a:ln>
        </p:spPr>
      </p:pic>
    </p:spTree>
    <p:extLst>
      <p:ext uri="{BB962C8B-B14F-4D97-AF65-F5344CB8AC3E}">
        <p14:creationId xmlns:p14="http://schemas.microsoft.com/office/powerpoint/2010/main" val="413943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F775BC-CFC9-9168-C0CD-0A13C963A652}"/>
              </a:ext>
            </a:extLst>
          </p:cNvPr>
          <p:cNvSpPr>
            <a:spLocks noGrp="1"/>
          </p:cNvSpPr>
          <p:nvPr>
            <p:ph type="title"/>
          </p:nvPr>
        </p:nvSpPr>
        <p:spPr>
          <a:xfrm>
            <a:off x="1835696" y="764704"/>
            <a:ext cx="6629400" cy="91440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Acidity of alpha hydrogen</a:t>
            </a:r>
            <a:endParaRPr lang="ar-IQ"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3696F792-9978-27E3-D6A8-0E3056D8FE65}"/>
              </a:ext>
            </a:extLst>
          </p:cNvPr>
          <p:cNvSpPr>
            <a:spLocks noGrp="1"/>
          </p:cNvSpPr>
          <p:nvPr>
            <p:ph idx="1"/>
          </p:nvPr>
        </p:nvSpPr>
        <p:spPr>
          <a:xfrm>
            <a:off x="395535" y="1484784"/>
            <a:ext cx="8490615" cy="4950296"/>
          </a:xfrm>
        </p:spPr>
        <p: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C00000"/>
                </a:solidFill>
                <a:effectLst/>
                <a:uLnTx/>
                <a:uFillTx/>
                <a:latin typeface="Calibri"/>
                <a:ea typeface="+mn-ea"/>
                <a:cs typeface="+mn-cs"/>
              </a:rPr>
              <a:t>The situation is different, however, for hydrogens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alph</a:t>
            </a:r>
            <a:r>
              <a:rPr kumimoji="0" lang="en-US" sz="2000" b="0" i="0" u="none" strike="noStrike" kern="1200" cap="none" spc="0" normalizeH="0" baseline="0" noProof="0" dirty="0">
                <a:ln>
                  <a:noFill/>
                </a:ln>
                <a:solidFill>
                  <a:srgbClr val="C00000"/>
                </a:solidFill>
                <a:effectLst/>
                <a:uLnTx/>
                <a:uFillTx/>
                <a:latin typeface="Calibri"/>
                <a:ea typeface="+mn-ea"/>
                <a:cs typeface="+mn-cs"/>
              </a:rPr>
              <a:t> to a carbonyl group. </a:t>
            </a:r>
            <a:r>
              <a:rPr kumimoji="0" lang="el-GR" sz="2000" b="0" i="0" u="none" strike="noStrike" kern="1200" cap="none" spc="0" normalizeH="0" baseline="0" noProof="0" dirty="0">
                <a:ln>
                  <a:noFill/>
                </a:ln>
                <a:solidFill>
                  <a:srgbClr val="C00000"/>
                </a:solidFill>
                <a:effectLst/>
                <a:uLnTx/>
                <a:uFillTx/>
                <a:latin typeface="Calibri"/>
                <a:ea typeface="+mn-ea"/>
                <a:cs typeface="+mn-cs"/>
              </a:rPr>
              <a:t>α</a:t>
            </a:r>
            <a:r>
              <a:rPr kumimoji="0" lang="en-US" sz="2000" b="0" i="0" u="none" strike="noStrike" kern="1200" cap="none" spc="0" normalizeH="0" baseline="0" noProof="0" dirty="0">
                <a:ln>
                  <a:noFill/>
                </a:ln>
                <a:solidFill>
                  <a:srgbClr val="C00000"/>
                </a:solidFill>
                <a:effectLst/>
                <a:uLnTx/>
                <a:uFillTx/>
                <a:latin typeface="Calibri"/>
                <a:ea typeface="+mn-ea"/>
                <a:cs typeface="+mn-cs"/>
              </a:rPr>
              <a:t>-Hydrogens are more acidic than acetylenic, vinylic, and alkane hydrogens but less acidic than -OH hydrogens of alcohols (Table 1). The greater acidity of </a:t>
            </a:r>
            <a:r>
              <a:rPr kumimoji="0" lang="el-GR" sz="2000" b="0" i="0" u="none" strike="noStrike" kern="1200" cap="none" spc="0" normalizeH="0" baseline="0" noProof="0" dirty="0">
                <a:ln>
                  <a:noFill/>
                </a:ln>
                <a:solidFill>
                  <a:srgbClr val="C00000"/>
                </a:solidFill>
                <a:effectLst/>
                <a:uLnTx/>
                <a:uFillTx/>
                <a:latin typeface="Calibri"/>
                <a:ea typeface="+mn-ea"/>
                <a:cs typeface="+mn-cs"/>
              </a:rPr>
              <a:t>α</a:t>
            </a:r>
            <a:r>
              <a:rPr kumimoji="0" lang="en-US" sz="2000" b="0" i="0" u="none" strike="noStrike" kern="1200" cap="none" spc="0" normalizeH="0" baseline="0" noProof="0" dirty="0">
                <a:ln>
                  <a:noFill/>
                </a:ln>
                <a:solidFill>
                  <a:srgbClr val="C00000"/>
                </a:solidFill>
                <a:effectLst/>
                <a:uLnTx/>
                <a:uFillTx/>
                <a:latin typeface="Calibri"/>
                <a:ea typeface="+mn-ea"/>
                <a:cs typeface="+mn-cs"/>
              </a:rPr>
              <a:t>-hydrogens arises because the negative charge on the resulting enolate anion is delocalized by resonance, thus stabilizing it relative to an alkane, alkene, or alkyne anion.</a:t>
            </a:r>
            <a:endParaRPr kumimoji="0" lang="ar-IQ" sz="20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lgn="just" rtl="0">
              <a:buNone/>
            </a:pPr>
            <a:endParaRPr lang="en-US" dirty="0">
              <a:solidFill>
                <a:srgbClr val="C00000"/>
              </a:solidFill>
              <a:latin typeface="Calibri"/>
            </a:endParaRPr>
          </a:p>
          <a:p>
            <a:pPr marL="0" indent="0" algn="just" rtl="0">
              <a:buNone/>
            </a:pPr>
            <a:endParaRPr lang="en-US" dirty="0">
              <a:solidFill>
                <a:srgbClr val="C00000"/>
              </a:solidFill>
              <a:latin typeface="Calibri"/>
            </a:endParaRPr>
          </a:p>
          <a:p>
            <a:pPr marL="0" indent="0" algn="just" rtl="0">
              <a:buNone/>
            </a:pPr>
            <a:r>
              <a:rPr lang="en-US" dirty="0">
                <a:solidFill>
                  <a:srgbClr val="C00000"/>
                </a:solidFill>
                <a:latin typeface="Calibri"/>
              </a:rPr>
              <a:t>An enolate anion is also stabilized by the electron-withdrawing inductive effect of the electronegative oxygen. Recall that we used these same factors</a:t>
            </a:r>
            <a:endParaRPr lang="ar-IQ" dirty="0">
              <a:solidFill>
                <a:srgbClr val="C00000"/>
              </a:solidFill>
              <a:latin typeface="Calibri"/>
            </a:endParaRPr>
          </a:p>
        </p:txBody>
      </p:sp>
      <p:pic>
        <p:nvPicPr>
          <p:cNvPr id="5" name="صورة 4">
            <a:extLst>
              <a:ext uri="{FF2B5EF4-FFF2-40B4-BE49-F238E27FC236}">
                <a16:creationId xmlns:a16="http://schemas.microsoft.com/office/drawing/2014/main" id="{EDA80269-D34C-8E66-ACB5-796C24463526}"/>
              </a:ext>
            </a:extLst>
          </p:cNvPr>
          <p:cNvPicPr>
            <a:picLocks noChangeAspect="1"/>
          </p:cNvPicPr>
          <p:nvPr/>
        </p:nvPicPr>
        <p:blipFill>
          <a:blip r:embed="rId2"/>
          <a:stretch>
            <a:fillRect/>
          </a:stretch>
        </p:blipFill>
        <p:spPr>
          <a:xfrm>
            <a:off x="518864" y="3675570"/>
            <a:ext cx="6352828" cy="1053729"/>
          </a:xfrm>
          <a:prstGeom prst="rect">
            <a:avLst/>
          </a:prstGeom>
          <a:solidFill>
            <a:schemeClr val="accent1">
              <a:lumMod val="75000"/>
            </a:schemeClr>
          </a:solidFill>
          <a:ln w="19050" cap="sq" cmpd="sng">
            <a:solidFill>
              <a:schemeClr val="accent1">
                <a:lumMod val="75000"/>
              </a:schemeClr>
            </a:solidFill>
            <a:extLst>
              <a:ext uri="{C807C97D-BFC1-408E-A445-0C87EB9F89A2}">
                <ask:lineSketchStyleProps xmlns:ask="http://schemas.microsoft.com/office/drawing/2018/sketchyshapes">
                  <ask:type>
                    <ask:lineSketchNone/>
                  </ask:type>
                </ask:lineSketchStyleProps>
              </a:ext>
            </a:extLst>
          </a:ln>
        </p:spPr>
      </p:pic>
      <p:pic>
        <p:nvPicPr>
          <p:cNvPr id="7" name="صورة 6">
            <a:extLst>
              <a:ext uri="{FF2B5EF4-FFF2-40B4-BE49-F238E27FC236}">
                <a16:creationId xmlns:a16="http://schemas.microsoft.com/office/drawing/2014/main" id="{F0EB81D2-5927-B839-7938-88D2380DA442}"/>
              </a:ext>
            </a:extLst>
          </p:cNvPr>
          <p:cNvPicPr>
            <a:picLocks noChangeAspect="1"/>
          </p:cNvPicPr>
          <p:nvPr/>
        </p:nvPicPr>
        <p:blipFill>
          <a:blip r:embed="rId3"/>
          <a:stretch>
            <a:fillRect/>
          </a:stretch>
        </p:blipFill>
        <p:spPr>
          <a:xfrm>
            <a:off x="6950926" y="3068960"/>
            <a:ext cx="1933763" cy="2572979"/>
          </a:xfrm>
          <a:prstGeom prst="rect">
            <a:avLst/>
          </a:prstGeom>
        </p:spPr>
      </p:pic>
    </p:spTree>
    <p:extLst>
      <p:ext uri="{BB962C8B-B14F-4D97-AF65-F5344CB8AC3E}">
        <p14:creationId xmlns:p14="http://schemas.microsoft.com/office/powerpoint/2010/main" val="338020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54FBDE-6967-4E60-825E-4A8C48D8261D}"/>
              </a:ext>
            </a:extLst>
          </p:cNvPr>
          <p:cNvSpPr>
            <a:spLocks noGrp="1"/>
          </p:cNvSpPr>
          <p:nvPr>
            <p:ph type="title"/>
          </p:nvPr>
        </p:nvSpPr>
        <p:spPr>
          <a:xfrm>
            <a:off x="1691680" y="836712"/>
            <a:ext cx="6552728" cy="91440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Acidity of alpha hydrogen</a:t>
            </a:r>
            <a:endParaRPr lang="ar-IQ" dirty="0"/>
          </a:p>
        </p:txBody>
      </p:sp>
      <p:sp>
        <p:nvSpPr>
          <p:cNvPr id="3" name="عنصر نائب للمحتوى 2">
            <a:extLst>
              <a:ext uri="{FF2B5EF4-FFF2-40B4-BE49-F238E27FC236}">
                <a16:creationId xmlns:a16="http://schemas.microsoft.com/office/drawing/2014/main" id="{A188EE4E-F0FB-7683-EFEF-E2056D883D25}"/>
              </a:ext>
            </a:extLst>
          </p:cNvPr>
          <p:cNvSpPr>
            <a:spLocks noGrp="1"/>
          </p:cNvSpPr>
          <p:nvPr>
            <p:ph idx="1"/>
          </p:nvPr>
        </p:nvSpPr>
        <p:spPr/>
        <p:txBody>
          <a:bodyPr/>
          <a:lstStyle/>
          <a:p>
            <a:pPr marL="0" indent="0" algn="l" rtl="0">
              <a:buNone/>
            </a:pPr>
            <a:r>
              <a:rPr lang="en-US" b="1" dirty="0">
                <a:solidFill>
                  <a:schemeClr val="accent1">
                    <a:lumMod val="50000"/>
                  </a:schemeClr>
                </a:solidFill>
              </a:rPr>
              <a:t>Problem</a:t>
            </a:r>
            <a:r>
              <a:rPr lang="en-US" dirty="0">
                <a:solidFill>
                  <a:srgbClr val="C00000"/>
                </a:solidFill>
              </a:rPr>
              <a:t>: Rank the labeled protons in each compound in order of increasing acidity.</a:t>
            </a:r>
            <a:endParaRPr lang="ar-IQ" dirty="0">
              <a:solidFill>
                <a:srgbClr val="C00000"/>
              </a:solidFill>
            </a:endParaRPr>
          </a:p>
        </p:txBody>
      </p:sp>
      <p:pic>
        <p:nvPicPr>
          <p:cNvPr id="5" name="صورة 4">
            <a:extLst>
              <a:ext uri="{FF2B5EF4-FFF2-40B4-BE49-F238E27FC236}">
                <a16:creationId xmlns:a16="http://schemas.microsoft.com/office/drawing/2014/main" id="{9E7AAA2B-872F-E870-540E-B5BEC86B4CCB}"/>
              </a:ext>
            </a:extLst>
          </p:cNvPr>
          <p:cNvPicPr>
            <a:picLocks noChangeAspect="1"/>
          </p:cNvPicPr>
          <p:nvPr/>
        </p:nvPicPr>
        <p:blipFill>
          <a:blip r:embed="rId2"/>
          <a:stretch>
            <a:fillRect/>
          </a:stretch>
        </p:blipFill>
        <p:spPr>
          <a:xfrm>
            <a:off x="683325" y="3212976"/>
            <a:ext cx="7591425" cy="1476375"/>
          </a:xfrm>
          <a:prstGeom prst="rect">
            <a:avLst/>
          </a:prstGeom>
          <a:solidFill>
            <a:schemeClr val="accent1">
              <a:lumMod val="75000"/>
            </a:schemeClr>
          </a:solidFill>
          <a:ln w="19050">
            <a:solidFill>
              <a:schemeClr val="accent1">
                <a:lumMod val="75000"/>
              </a:schemeClr>
            </a:solidFill>
          </a:ln>
        </p:spPr>
      </p:pic>
    </p:spTree>
    <p:extLst>
      <p:ext uri="{BB962C8B-B14F-4D97-AF65-F5344CB8AC3E}">
        <p14:creationId xmlns:p14="http://schemas.microsoft.com/office/powerpoint/2010/main" val="386734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F6EE38-5EFB-28E3-2E38-F120C53D63CA}"/>
              </a:ext>
            </a:extLst>
          </p:cNvPr>
          <p:cNvSpPr>
            <a:spLocks noGrp="1"/>
          </p:cNvSpPr>
          <p:nvPr>
            <p:ph type="title"/>
          </p:nvPr>
        </p:nvSpPr>
        <p:spPr>
          <a:xfrm>
            <a:off x="1763688" y="764704"/>
            <a:ext cx="5987008" cy="914400"/>
          </a:xfrm>
        </p:spPr>
        <p:txBody>
          <a:bodyPr/>
          <a:lstStyle/>
          <a:p>
            <a:r>
              <a:rPr lang="en-US" dirty="0"/>
              <a:t>Formation of carbanion</a:t>
            </a:r>
            <a:endParaRPr lang="ar-IQ" dirty="0"/>
          </a:p>
        </p:txBody>
      </p:sp>
      <p:sp>
        <p:nvSpPr>
          <p:cNvPr id="3" name="عنصر نائب للمحتوى 2">
            <a:extLst>
              <a:ext uri="{FF2B5EF4-FFF2-40B4-BE49-F238E27FC236}">
                <a16:creationId xmlns:a16="http://schemas.microsoft.com/office/drawing/2014/main" id="{011673FB-093A-DF28-27E5-01E9B3D8D2DF}"/>
              </a:ext>
            </a:extLst>
          </p:cNvPr>
          <p:cNvSpPr>
            <a:spLocks noGrp="1"/>
          </p:cNvSpPr>
          <p:nvPr>
            <p:ph idx="1"/>
          </p:nvPr>
        </p:nvSpPr>
        <p:spPr>
          <a:xfrm>
            <a:off x="457200" y="1484784"/>
            <a:ext cx="8507288" cy="4950296"/>
          </a:xfrm>
        </p:spPr>
        <p:txBody>
          <a:bodyPr/>
          <a:lstStyle/>
          <a:p>
            <a:pPr algn="l" rtl="0">
              <a:buFont typeface="Wingdings" panose="05000000000000000000" pitchFamily="2" charset="2"/>
              <a:buChar char="Ø"/>
            </a:pPr>
            <a:r>
              <a:rPr lang="en-US" b="1" dirty="0">
                <a:solidFill>
                  <a:schemeClr val="accent1">
                    <a:lumMod val="50000"/>
                  </a:schemeClr>
                </a:solidFill>
              </a:rPr>
              <a:t>Deprotonation of C-H bond</a:t>
            </a:r>
          </a:p>
          <a:p>
            <a:pPr marL="0" indent="0" algn="l" rtl="0">
              <a:buNone/>
            </a:pPr>
            <a:r>
              <a:rPr lang="en-US" b="1" dirty="0">
                <a:solidFill>
                  <a:srgbClr val="C00000"/>
                </a:solidFill>
              </a:rPr>
              <a:t>When proton is abstracted from a carbon center then the resulting anion is called as carbanion </a:t>
            </a:r>
          </a:p>
          <a:p>
            <a:pPr marL="0" indent="0" algn="l" rtl="0">
              <a:buNone/>
            </a:pPr>
            <a:r>
              <a:rPr lang="en-US" b="1" dirty="0">
                <a:solidFill>
                  <a:srgbClr val="C00000"/>
                </a:solidFill>
              </a:rPr>
              <a:t>The acidic hydrogen of an organic substrate can be abstracted by an appropriate base for example carbanions generated from carbonyl compound.  </a:t>
            </a:r>
            <a:endParaRPr lang="ar-IQ" b="1" dirty="0">
              <a:solidFill>
                <a:srgbClr val="C00000"/>
              </a:solidFill>
            </a:endParaRPr>
          </a:p>
        </p:txBody>
      </p:sp>
      <p:pic>
        <p:nvPicPr>
          <p:cNvPr id="1026" name="Picture 2">
            <a:extLst>
              <a:ext uri="{FF2B5EF4-FFF2-40B4-BE49-F238E27FC236}">
                <a16:creationId xmlns:a16="http://schemas.microsoft.com/office/drawing/2014/main" id="{4F9D9E0B-BE99-2CEB-5777-AA5F4C707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29909"/>
            <a:ext cx="7112843" cy="1291366"/>
          </a:xfrm>
          <a:prstGeom prst="rect">
            <a:avLst/>
          </a:prstGeom>
          <a:noFill/>
          <a:ln w="19050">
            <a:solidFill>
              <a:schemeClr val="accent1">
                <a:lumMod val="75000"/>
              </a:schemeClr>
            </a:solidFill>
          </a:ln>
        </p:spPr>
      </p:pic>
      <p:pic>
        <p:nvPicPr>
          <p:cNvPr id="8" name="صورة 7">
            <a:extLst>
              <a:ext uri="{FF2B5EF4-FFF2-40B4-BE49-F238E27FC236}">
                <a16:creationId xmlns:a16="http://schemas.microsoft.com/office/drawing/2014/main" id="{A59558E5-DF80-F020-E69F-D996B4ACA82E}"/>
              </a:ext>
            </a:extLst>
          </p:cNvPr>
          <p:cNvPicPr>
            <a:picLocks noChangeAspect="1"/>
          </p:cNvPicPr>
          <p:nvPr/>
        </p:nvPicPr>
        <p:blipFill>
          <a:blip r:embed="rId3"/>
          <a:stretch>
            <a:fillRect/>
          </a:stretch>
        </p:blipFill>
        <p:spPr>
          <a:xfrm>
            <a:off x="2004008" y="4908014"/>
            <a:ext cx="5366829" cy="1758386"/>
          </a:xfrm>
          <a:prstGeom prst="rect">
            <a:avLst/>
          </a:prstGeom>
          <a:solidFill>
            <a:schemeClr val="accent1"/>
          </a:solidFill>
          <a:ln w="19050">
            <a:solidFill>
              <a:schemeClr val="accent1">
                <a:lumMod val="75000"/>
              </a:schemeClr>
            </a:solidFill>
          </a:ln>
        </p:spPr>
      </p:pic>
    </p:spTree>
    <p:extLst>
      <p:ext uri="{BB962C8B-B14F-4D97-AF65-F5344CB8AC3E}">
        <p14:creationId xmlns:p14="http://schemas.microsoft.com/office/powerpoint/2010/main" val="193064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37D648-D8F7-90A8-482F-84F2219AB003}"/>
              </a:ext>
            </a:extLst>
          </p:cNvPr>
          <p:cNvSpPr>
            <a:spLocks noGrp="1"/>
          </p:cNvSpPr>
          <p:nvPr>
            <p:ph type="title"/>
          </p:nvPr>
        </p:nvSpPr>
        <p:spPr>
          <a:xfrm>
            <a:off x="2051720" y="764704"/>
            <a:ext cx="6059016" cy="914400"/>
          </a:xfrm>
        </p:spPr>
        <p:txBody>
          <a:bodyPr/>
          <a:lstStyle/>
          <a:p>
            <a:r>
              <a:rPr kumimoji="0" lang="en-US" sz="4000" b="0" i="0" u="none" strike="noStrike" kern="1200" cap="none" spc="0" normalizeH="0" baseline="0" noProof="0" dirty="0">
                <a:ln>
                  <a:noFill/>
                </a:ln>
                <a:solidFill>
                  <a:prstClr val="black"/>
                </a:solidFill>
                <a:effectLst/>
                <a:uLnTx/>
                <a:uFillTx/>
                <a:latin typeface="Tahoma" pitchFamily="34" charset="0"/>
                <a:ea typeface="+mj-ea"/>
                <a:cs typeface="Tahoma" pitchFamily="34" charset="0"/>
              </a:rPr>
              <a:t>Formation of carbanion</a:t>
            </a:r>
            <a:endParaRPr lang="ar-IQ" dirty="0"/>
          </a:p>
        </p:txBody>
      </p:sp>
      <p:sp>
        <p:nvSpPr>
          <p:cNvPr id="3" name="عنصر نائب للمحتوى 2">
            <a:extLst>
              <a:ext uri="{FF2B5EF4-FFF2-40B4-BE49-F238E27FC236}">
                <a16:creationId xmlns:a16="http://schemas.microsoft.com/office/drawing/2014/main" id="{4E26612C-51EA-A95C-5494-7E9EF71C3101}"/>
              </a:ext>
            </a:extLst>
          </p:cNvPr>
          <p:cNvSpPr>
            <a:spLocks noGrp="1"/>
          </p:cNvSpPr>
          <p:nvPr>
            <p:ph idx="1"/>
          </p:nvPr>
        </p:nvSpPr>
        <p:spPr>
          <a:xfrm>
            <a:off x="457200" y="1679104"/>
            <a:ext cx="8229600" cy="4950296"/>
          </a:xfrm>
        </p:spPr>
        <p:txBody>
          <a:bodyPr/>
          <a:lstStyle/>
          <a:p>
            <a:pPr algn="l" rtl="0">
              <a:buFont typeface="Wingdings" panose="05000000000000000000" pitchFamily="2" charset="2"/>
              <a:buChar char="Ø"/>
            </a:pPr>
            <a:r>
              <a:rPr lang="en-US" b="1" dirty="0">
                <a:solidFill>
                  <a:schemeClr val="accent1">
                    <a:lumMod val="50000"/>
                  </a:schemeClr>
                </a:solidFill>
              </a:rPr>
              <a:t>Decarboxylation</a:t>
            </a:r>
          </a:p>
          <a:p>
            <a:pPr marL="0" indent="0" algn="l" rtl="0">
              <a:buNone/>
            </a:pPr>
            <a:r>
              <a:rPr lang="en-US" b="1" dirty="0">
                <a:solidFill>
                  <a:srgbClr val="C00000"/>
                </a:solidFill>
              </a:rPr>
              <a:t>Decarboxylation of carboxylate leads to formation of carbanions intermediate. </a:t>
            </a:r>
          </a:p>
          <a:p>
            <a:pPr marL="0" indent="0" algn="l" rtl="0">
              <a:buNone/>
            </a:pPr>
            <a:endParaRPr lang="ar-IQ" b="1" dirty="0">
              <a:solidFill>
                <a:srgbClr val="002060"/>
              </a:solidFill>
            </a:endParaRPr>
          </a:p>
        </p:txBody>
      </p:sp>
      <p:pic>
        <p:nvPicPr>
          <p:cNvPr id="5" name="صورة 4">
            <a:extLst>
              <a:ext uri="{FF2B5EF4-FFF2-40B4-BE49-F238E27FC236}">
                <a16:creationId xmlns:a16="http://schemas.microsoft.com/office/drawing/2014/main" id="{70F43D64-BE28-FCC8-3725-CBEB30EB9A74}"/>
              </a:ext>
            </a:extLst>
          </p:cNvPr>
          <p:cNvPicPr>
            <a:picLocks noChangeAspect="1"/>
          </p:cNvPicPr>
          <p:nvPr/>
        </p:nvPicPr>
        <p:blipFill>
          <a:blip r:embed="rId2"/>
          <a:stretch>
            <a:fillRect/>
          </a:stretch>
        </p:blipFill>
        <p:spPr>
          <a:xfrm>
            <a:off x="899592" y="3429000"/>
            <a:ext cx="6851104" cy="2008361"/>
          </a:xfrm>
          <a:prstGeom prst="rect">
            <a:avLst/>
          </a:prstGeom>
          <a:solidFill>
            <a:schemeClr val="accent1">
              <a:lumMod val="75000"/>
            </a:schemeClr>
          </a:solidFill>
          <a:ln w="19050">
            <a:solidFill>
              <a:schemeClr val="bg2">
                <a:lumMod val="25000"/>
              </a:schemeClr>
            </a:solidFill>
          </a:ln>
        </p:spPr>
      </p:pic>
    </p:spTree>
    <p:extLst>
      <p:ext uri="{BB962C8B-B14F-4D97-AF65-F5344CB8AC3E}">
        <p14:creationId xmlns:p14="http://schemas.microsoft.com/office/powerpoint/2010/main" val="395686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700630-3137-A728-0458-F29BDBDB3804}"/>
              </a:ext>
            </a:extLst>
          </p:cNvPr>
          <p:cNvSpPr>
            <a:spLocks noGrp="1"/>
          </p:cNvSpPr>
          <p:nvPr>
            <p:ph type="title"/>
          </p:nvPr>
        </p:nvSpPr>
        <p:spPr>
          <a:xfrm>
            <a:off x="2051720" y="836712"/>
            <a:ext cx="5770984" cy="914400"/>
          </a:xfrm>
        </p:spPr>
        <p:txBody>
          <a:bodyPr/>
          <a:lstStyle/>
          <a:p>
            <a:r>
              <a:rPr kumimoji="0" lang="en-US" sz="4000" b="0" i="0" u="none" strike="noStrike" kern="1200" cap="none" spc="0" normalizeH="0" baseline="0" noProof="0" dirty="0">
                <a:ln>
                  <a:noFill/>
                </a:ln>
                <a:solidFill>
                  <a:prstClr val="black"/>
                </a:solidFill>
                <a:effectLst/>
                <a:uLnTx/>
                <a:uFillTx/>
                <a:latin typeface="Tahoma" pitchFamily="34" charset="0"/>
                <a:ea typeface="+mj-ea"/>
                <a:cs typeface="Tahoma" pitchFamily="34" charset="0"/>
              </a:rPr>
              <a:t>Formation of carbanion</a:t>
            </a:r>
            <a:endParaRPr lang="ar-IQ" dirty="0"/>
          </a:p>
        </p:txBody>
      </p:sp>
      <p:sp>
        <p:nvSpPr>
          <p:cNvPr id="3" name="عنصر نائب للمحتوى 2">
            <a:extLst>
              <a:ext uri="{FF2B5EF4-FFF2-40B4-BE49-F238E27FC236}">
                <a16:creationId xmlns:a16="http://schemas.microsoft.com/office/drawing/2014/main" id="{139947D2-6D9E-C7EA-9C8E-3969C5951A85}"/>
              </a:ext>
            </a:extLst>
          </p:cNvPr>
          <p:cNvSpPr>
            <a:spLocks noGrp="1"/>
          </p:cNvSpPr>
          <p:nvPr>
            <p:ph idx="1"/>
          </p:nvPr>
        </p:nvSpPr>
        <p:spPr>
          <a:xfrm>
            <a:off x="457200" y="1751112"/>
            <a:ext cx="8229600" cy="4878288"/>
          </a:xfrm>
        </p:spPr>
        <p:txBody>
          <a:bodyPr/>
          <a:lstStyle/>
          <a:p>
            <a:pPr algn="l" rtl="0">
              <a:buFont typeface="Wingdings" panose="05000000000000000000" pitchFamily="2" charset="2"/>
              <a:buChar char="Ø"/>
            </a:pPr>
            <a:r>
              <a:rPr lang="en-US" b="1" dirty="0">
                <a:solidFill>
                  <a:schemeClr val="accent1">
                    <a:lumMod val="50000"/>
                  </a:schemeClr>
                </a:solidFill>
              </a:rPr>
              <a:t>Reduction of C-X bond with Metal </a:t>
            </a:r>
          </a:p>
          <a:p>
            <a:pPr marL="0" indent="0" algn="l" rtl="0">
              <a:buNone/>
            </a:pPr>
            <a:r>
              <a:rPr lang="en-US" b="1" dirty="0">
                <a:solidFill>
                  <a:srgbClr val="C00000"/>
                </a:solidFill>
              </a:rPr>
              <a:t>Metals which are less electro negative than carbon such as Mg, Na, Hg, etc. react with alkyl halide at appropriate condition to form the carbon metallic bond</a:t>
            </a:r>
          </a:p>
          <a:p>
            <a:pPr algn="l" rtl="0">
              <a:buFont typeface="Wingdings" panose="05000000000000000000" pitchFamily="2" charset="2"/>
              <a:buChar char="Ø"/>
            </a:pPr>
            <a:r>
              <a:rPr lang="en-US" b="1" dirty="0">
                <a:solidFill>
                  <a:schemeClr val="accent1">
                    <a:lumMod val="50000"/>
                  </a:schemeClr>
                </a:solidFill>
              </a:rPr>
              <a:t>Where carbon contain negative charge and the metal contain positive charge</a:t>
            </a:r>
          </a:p>
          <a:p>
            <a:pPr marL="0" indent="0" algn="l" rtl="0">
              <a:buNone/>
            </a:pPr>
            <a:endParaRPr lang="ar-IQ" b="1" dirty="0">
              <a:solidFill>
                <a:srgbClr val="002060"/>
              </a:solidFill>
            </a:endParaRPr>
          </a:p>
        </p:txBody>
      </p:sp>
      <p:pic>
        <p:nvPicPr>
          <p:cNvPr id="5" name="صورة 4">
            <a:extLst>
              <a:ext uri="{FF2B5EF4-FFF2-40B4-BE49-F238E27FC236}">
                <a16:creationId xmlns:a16="http://schemas.microsoft.com/office/drawing/2014/main" id="{6E5FDDEF-42A4-0CD8-2AA6-8E8CB69E347C}"/>
              </a:ext>
            </a:extLst>
          </p:cNvPr>
          <p:cNvPicPr>
            <a:picLocks noChangeAspect="1"/>
          </p:cNvPicPr>
          <p:nvPr/>
        </p:nvPicPr>
        <p:blipFill>
          <a:blip r:embed="rId2"/>
          <a:stretch>
            <a:fillRect/>
          </a:stretch>
        </p:blipFill>
        <p:spPr>
          <a:xfrm>
            <a:off x="1187624" y="4179574"/>
            <a:ext cx="6120680" cy="2426357"/>
          </a:xfrm>
          <a:prstGeom prst="rect">
            <a:avLst/>
          </a:prstGeom>
          <a:solidFill>
            <a:schemeClr val="accent1">
              <a:lumMod val="75000"/>
            </a:schemeClr>
          </a:solidFill>
          <a:ln w="19050" cmpd="sng">
            <a:solidFill>
              <a:schemeClr val="bg2">
                <a:lumMod val="25000"/>
              </a:schemeClr>
            </a:solidFill>
            <a:extLst>
              <a:ext uri="{C807C97D-BFC1-408E-A445-0C87EB9F89A2}">
                <ask:lineSketchStyleProps xmlns:ask="http://schemas.microsoft.com/office/drawing/2018/sketchyshapes">
                  <ask:type>
                    <ask:lineSketchNone/>
                  </ask:type>
                </ask:lineSketchStyleProps>
              </a:ext>
            </a:extLst>
          </a:ln>
          <a:effectLst>
            <a:outerShdw blurRad="50800" dist="50800" sx="1000" sy="1000" algn="ctr" rotWithShape="0">
              <a:srgbClr val="000000">
                <a:alpha val="99000"/>
              </a:srgbClr>
            </a:outerShdw>
          </a:effectLst>
        </p:spPr>
      </p:pic>
    </p:spTree>
    <p:extLst>
      <p:ext uri="{BB962C8B-B14F-4D97-AF65-F5344CB8AC3E}">
        <p14:creationId xmlns:p14="http://schemas.microsoft.com/office/powerpoint/2010/main" val="82427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B5C6B2-ED1E-6095-4830-D235FECD88F8}"/>
              </a:ext>
            </a:extLst>
          </p:cNvPr>
          <p:cNvSpPr>
            <a:spLocks noGrp="1"/>
          </p:cNvSpPr>
          <p:nvPr>
            <p:ph type="title"/>
          </p:nvPr>
        </p:nvSpPr>
        <p:spPr>
          <a:xfrm>
            <a:off x="1475656" y="870455"/>
            <a:ext cx="7211144" cy="914400"/>
          </a:xfrm>
        </p:spPr>
        <p:txBody>
          <a:bodyPr/>
          <a:lstStyle/>
          <a:p>
            <a:r>
              <a:rPr lang="en-US" sz="3600" dirty="0">
                <a:solidFill>
                  <a:schemeClr val="accent1">
                    <a:lumMod val="50000"/>
                  </a:schemeClr>
                </a:solidFill>
              </a:rPr>
              <a:t>A negative ion adds to Carbon-Carbon double or triple bond</a:t>
            </a:r>
            <a:endParaRPr lang="ar-IQ" sz="3600" dirty="0">
              <a:solidFill>
                <a:schemeClr val="accent1">
                  <a:lumMod val="50000"/>
                </a:schemeClr>
              </a:solidFill>
            </a:endParaRPr>
          </a:p>
        </p:txBody>
      </p:sp>
      <p:sp>
        <p:nvSpPr>
          <p:cNvPr id="3" name="عنصر نائب للمحتوى 2">
            <a:extLst>
              <a:ext uri="{FF2B5EF4-FFF2-40B4-BE49-F238E27FC236}">
                <a16:creationId xmlns:a16="http://schemas.microsoft.com/office/drawing/2014/main" id="{A9C0F267-0714-0DB6-6E0F-7E35DA369BAB}"/>
              </a:ext>
            </a:extLst>
          </p:cNvPr>
          <p:cNvSpPr>
            <a:spLocks noGrp="1"/>
          </p:cNvSpPr>
          <p:nvPr>
            <p:ph idx="1"/>
          </p:nvPr>
        </p:nvSpPr>
        <p:spPr/>
        <p:txBody>
          <a:bodyPr/>
          <a:lstStyle/>
          <a:p>
            <a:pPr algn="l" rtl="0">
              <a:buFont typeface="Wingdings" panose="05000000000000000000" pitchFamily="2" charset="2"/>
              <a:buChar char="Ø"/>
            </a:pPr>
            <a:r>
              <a:rPr lang="en-US" dirty="0">
                <a:solidFill>
                  <a:srgbClr val="C00000"/>
                </a:solidFill>
              </a:rPr>
              <a:t>The addition of a negative ion to a carbon-carbon or triple bonds leads to a carbanion.</a:t>
            </a:r>
          </a:p>
          <a:p>
            <a:pPr marL="0" indent="0" algn="l" rtl="0">
              <a:buNone/>
            </a:pPr>
            <a:endParaRPr lang="en-US" dirty="0"/>
          </a:p>
          <a:p>
            <a:pPr algn="l" rtl="0">
              <a:buFont typeface="Wingdings" panose="05000000000000000000" pitchFamily="2" charset="2"/>
              <a:buChar char="Ø"/>
            </a:pPr>
            <a:r>
              <a:rPr lang="en-US" dirty="0">
                <a:solidFill>
                  <a:srgbClr val="C00000"/>
                </a:solidFill>
              </a:rPr>
              <a:t>The addition of a negative ion to carbon-oxygen double bond does not give a carbanion, since the negative charge resides on the oxygen. </a:t>
            </a:r>
          </a:p>
          <a:p>
            <a:pPr marL="0" indent="0" algn="l" rtl="0">
              <a:buNone/>
            </a:pPr>
            <a:endParaRPr lang="en-US" dirty="0"/>
          </a:p>
          <a:p>
            <a:pPr algn="l" rtl="0">
              <a:buFont typeface="Wingdings" panose="05000000000000000000" pitchFamily="2" charset="2"/>
              <a:buChar char="Ø"/>
            </a:pPr>
            <a:r>
              <a:rPr lang="en-US" dirty="0">
                <a:solidFill>
                  <a:srgbClr val="C00000"/>
                </a:solidFill>
              </a:rPr>
              <a:t>Carbanions are also formed when a nucleophile adds to an </a:t>
            </a:r>
            <a:r>
              <a:rPr lang="el-GR" dirty="0">
                <a:solidFill>
                  <a:srgbClr val="C00000"/>
                </a:solidFill>
              </a:rPr>
              <a:t>α</a:t>
            </a:r>
            <a:r>
              <a:rPr lang="en-US" dirty="0">
                <a:solidFill>
                  <a:srgbClr val="C00000"/>
                </a:solidFill>
              </a:rPr>
              <a:t>, </a:t>
            </a:r>
            <a:r>
              <a:rPr lang="el-GR" dirty="0">
                <a:solidFill>
                  <a:srgbClr val="C00000"/>
                </a:solidFill>
              </a:rPr>
              <a:t>β</a:t>
            </a:r>
            <a:r>
              <a:rPr lang="en-US" dirty="0">
                <a:solidFill>
                  <a:srgbClr val="C00000"/>
                </a:solidFill>
              </a:rPr>
              <a:t>-unsaturated compounds.</a:t>
            </a:r>
            <a:endParaRPr lang="ar-IQ" dirty="0">
              <a:solidFill>
                <a:srgbClr val="C00000"/>
              </a:solidFill>
            </a:endParaRPr>
          </a:p>
        </p:txBody>
      </p:sp>
      <p:pic>
        <p:nvPicPr>
          <p:cNvPr id="5" name="صورة 4">
            <a:extLst>
              <a:ext uri="{FF2B5EF4-FFF2-40B4-BE49-F238E27FC236}">
                <a16:creationId xmlns:a16="http://schemas.microsoft.com/office/drawing/2014/main" id="{5760B29B-79F7-1A6E-1832-B40BBF1E57B3}"/>
              </a:ext>
            </a:extLst>
          </p:cNvPr>
          <p:cNvPicPr>
            <a:picLocks noChangeAspect="1"/>
          </p:cNvPicPr>
          <p:nvPr/>
        </p:nvPicPr>
        <p:blipFill>
          <a:blip r:embed="rId2"/>
          <a:stretch>
            <a:fillRect/>
          </a:stretch>
        </p:blipFill>
        <p:spPr>
          <a:xfrm>
            <a:off x="1619672" y="4869160"/>
            <a:ext cx="5630763" cy="1659222"/>
          </a:xfrm>
          <a:prstGeom prst="rect">
            <a:avLst/>
          </a:prstGeom>
          <a:solidFill>
            <a:schemeClr val="accent1">
              <a:lumMod val="75000"/>
            </a:schemeClr>
          </a:solidFill>
          <a:ln w="19050">
            <a:solidFill>
              <a:schemeClr val="bg2">
                <a:lumMod val="25000"/>
              </a:schemeClr>
            </a:solidFill>
          </a:ln>
          <a:effectLst/>
        </p:spPr>
      </p:pic>
    </p:spTree>
    <p:extLst>
      <p:ext uri="{BB962C8B-B14F-4D97-AF65-F5344CB8AC3E}">
        <p14:creationId xmlns:p14="http://schemas.microsoft.com/office/powerpoint/2010/main" val="4034665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066241-1D44-3483-D1C9-D902BEF94D71}"/>
              </a:ext>
            </a:extLst>
          </p:cNvPr>
          <p:cNvSpPr>
            <a:spLocks noGrp="1"/>
          </p:cNvSpPr>
          <p:nvPr>
            <p:ph type="title"/>
          </p:nvPr>
        </p:nvSpPr>
        <p:spPr>
          <a:xfrm>
            <a:off x="1619672" y="764704"/>
            <a:ext cx="7067128" cy="914400"/>
          </a:xfrm>
        </p:spPr>
        <p:txBody>
          <a:bodyPr/>
          <a:lstStyle/>
          <a:p>
            <a:pPr fontAlgn="base"/>
            <a:br>
              <a:rPr lang="en-US" sz="3600" b="1" i="0" dirty="0">
                <a:solidFill>
                  <a:srgbClr val="273239"/>
                </a:solidFill>
                <a:effectLst/>
                <a:highlight>
                  <a:srgbClr val="FFFFFF"/>
                </a:highlight>
                <a:latin typeface="Nunito" pitchFamily="2" charset="0"/>
              </a:rPr>
            </a:br>
            <a:br>
              <a:rPr lang="en-US" sz="3600" b="1" i="0" dirty="0">
                <a:solidFill>
                  <a:srgbClr val="273239"/>
                </a:solidFill>
                <a:effectLst/>
                <a:highlight>
                  <a:srgbClr val="FFFFFF"/>
                </a:highlight>
                <a:latin typeface="Nunito" pitchFamily="2" charset="0"/>
              </a:rPr>
            </a:br>
            <a:r>
              <a:rPr lang="en-US" sz="3600" b="1" i="0" dirty="0">
                <a:solidFill>
                  <a:srgbClr val="273239"/>
                </a:solidFill>
                <a:effectLst/>
                <a:highlight>
                  <a:srgbClr val="FFFFFF"/>
                </a:highlight>
                <a:latin typeface="Nunito" pitchFamily="2" charset="0"/>
              </a:rPr>
              <a:t>Reactions Involving Carbanions</a:t>
            </a:r>
            <a:br>
              <a:rPr lang="en-US" sz="3600" b="1" i="0" dirty="0">
                <a:solidFill>
                  <a:srgbClr val="273239"/>
                </a:solidFill>
                <a:effectLst/>
                <a:highlight>
                  <a:srgbClr val="FFFFFF"/>
                </a:highlight>
                <a:latin typeface="Nunito" pitchFamily="2" charset="0"/>
              </a:rPr>
            </a:br>
            <a:br>
              <a:rPr lang="en-US" sz="3600" dirty="0"/>
            </a:br>
            <a:endParaRPr lang="ar-IQ" sz="3600" dirty="0"/>
          </a:p>
        </p:txBody>
      </p:sp>
      <p:sp>
        <p:nvSpPr>
          <p:cNvPr id="3" name="عنصر نائب للمحتوى 2">
            <a:extLst>
              <a:ext uri="{FF2B5EF4-FFF2-40B4-BE49-F238E27FC236}">
                <a16:creationId xmlns:a16="http://schemas.microsoft.com/office/drawing/2014/main" id="{76059091-278D-8034-684F-B71CB84588FF}"/>
              </a:ext>
            </a:extLst>
          </p:cNvPr>
          <p:cNvSpPr>
            <a:spLocks noGrp="1"/>
          </p:cNvSpPr>
          <p:nvPr>
            <p:ph idx="1"/>
          </p:nvPr>
        </p:nvSpPr>
        <p:spPr>
          <a:xfrm>
            <a:off x="457200" y="1679104"/>
            <a:ext cx="8229600" cy="4990256"/>
          </a:xfrm>
        </p:spPr>
        <p:txBody>
          <a:bodyPr/>
          <a:lstStyle/>
          <a:p>
            <a:pPr marL="0" indent="0" algn="l" rtl="0">
              <a:buNone/>
            </a:pPr>
            <a:r>
              <a:rPr lang="en-US" dirty="0"/>
              <a:t>Common Reactions</a:t>
            </a:r>
          </a:p>
          <a:p>
            <a:pPr marL="0" indent="0" algn="l" rtl="0">
              <a:buNone/>
            </a:pPr>
            <a:r>
              <a:rPr lang="en-US" dirty="0"/>
              <a:t>Some common reactions involving carbanions include:</a:t>
            </a:r>
          </a:p>
          <a:p>
            <a:pPr marL="0" indent="0" algn="just" rtl="0">
              <a:buNone/>
            </a:pPr>
            <a:r>
              <a:rPr lang="en-US" b="1" dirty="0">
                <a:solidFill>
                  <a:schemeClr val="accent1">
                    <a:lumMod val="50000"/>
                  </a:schemeClr>
                </a:solidFill>
              </a:rPr>
              <a:t>Nucleophilic Substitution: </a:t>
            </a:r>
            <a:r>
              <a:rPr lang="en-US" dirty="0">
                <a:solidFill>
                  <a:srgbClr val="C00000"/>
                </a:solidFill>
              </a:rPr>
              <a:t>Carbanions, being nucleophilic, can undergo nucleophilic substitution reactions, where they displace a leaving group in a substrate. This is a fundamental reaction in organic chemistry and is widely used in the synthesis of various organic compounds.</a:t>
            </a:r>
            <a:endParaRPr lang="en-US" dirty="0"/>
          </a:p>
          <a:p>
            <a:pPr marL="0" indent="0" algn="ctr" rtl="0">
              <a:buNone/>
            </a:pPr>
            <a:r>
              <a:rPr lang="en-US" dirty="0">
                <a:solidFill>
                  <a:schemeClr val="tx2">
                    <a:lumMod val="75000"/>
                  </a:schemeClr>
                </a:solidFill>
              </a:rPr>
              <a:t>R-LG + Nu</a:t>
            </a:r>
            <a:r>
              <a:rPr lang="en-US" baseline="30000" dirty="0">
                <a:solidFill>
                  <a:schemeClr val="tx2">
                    <a:lumMod val="75000"/>
                  </a:schemeClr>
                </a:solidFill>
              </a:rPr>
              <a:t>–</a:t>
            </a:r>
            <a:r>
              <a:rPr lang="en-US" dirty="0">
                <a:solidFill>
                  <a:schemeClr val="tx2">
                    <a:lumMod val="75000"/>
                  </a:schemeClr>
                </a:solidFill>
              </a:rPr>
              <a:t> → R-Nu + LG</a:t>
            </a:r>
            <a:r>
              <a:rPr lang="en-US" baseline="30000" dirty="0">
                <a:solidFill>
                  <a:schemeClr val="tx2">
                    <a:lumMod val="75000"/>
                  </a:schemeClr>
                </a:solidFill>
              </a:rPr>
              <a:t>–</a:t>
            </a:r>
          </a:p>
          <a:p>
            <a:pPr marL="0" indent="0" algn="ctr" rtl="0">
              <a:buNone/>
            </a:pPr>
            <a:endParaRPr lang="en-US" b="1" baseline="30000" dirty="0">
              <a:solidFill>
                <a:schemeClr val="tx2">
                  <a:lumMod val="75000"/>
                </a:schemeClr>
              </a:solidFill>
            </a:endParaRPr>
          </a:p>
          <a:p>
            <a:pPr marL="0" indent="0" algn="just" rtl="0">
              <a:buNone/>
            </a:pPr>
            <a:r>
              <a:rPr lang="en-US" b="1" dirty="0">
                <a:solidFill>
                  <a:schemeClr val="accent1">
                    <a:lumMod val="50000"/>
                  </a:schemeClr>
                </a:solidFill>
              </a:rPr>
              <a:t>Addition Reactions: </a:t>
            </a:r>
            <a:r>
              <a:rPr lang="en-US" dirty="0">
                <a:solidFill>
                  <a:srgbClr val="C00000"/>
                </a:solidFill>
              </a:rPr>
              <a:t>Carbanions can participate in addition reactions, such as 1,4-addition (Michael addition) to α,β-unsaturated carbonyl compounds, where the carbanion adds to the β-carbon of the carbonyl group. This reaction is important in the formation of carbon-carbon bonds.</a:t>
            </a:r>
          </a:p>
          <a:p>
            <a:pPr marL="0" indent="0" algn="just" rtl="0">
              <a:buNone/>
            </a:pPr>
            <a:endParaRPr lang="ar-IQ" dirty="0">
              <a:solidFill>
                <a:srgbClr val="C00000"/>
              </a:solidFill>
            </a:endParaRPr>
          </a:p>
        </p:txBody>
      </p:sp>
      <p:sp>
        <p:nvSpPr>
          <p:cNvPr id="8" name="Rectangle 5">
            <a:extLst>
              <a:ext uri="{FF2B5EF4-FFF2-40B4-BE49-F238E27FC236}">
                <a16:creationId xmlns:a16="http://schemas.microsoft.com/office/drawing/2014/main" id="{DCF96021-0A25-D6DC-B9CA-621997741528}"/>
              </a:ext>
            </a:extLst>
          </p:cNvPr>
          <p:cNvSpPr>
            <a:spLocks noChangeArrowheads="1"/>
          </p:cNvSpPr>
          <p:nvPr/>
        </p:nvSpPr>
        <p:spPr bwMode="auto">
          <a:xfrm>
            <a:off x="2051720" y="5877272"/>
            <a:ext cx="53285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IQ" altLang="ar-IQ" sz="2000" i="0" u="none" strike="noStrike" cap="none" normalizeH="0" baseline="0" dirty="0" err="1">
                <a:ln>
                  <a:noFill/>
                </a:ln>
                <a:solidFill>
                  <a:schemeClr val="tx2">
                    <a:lumMod val="75000"/>
                  </a:schemeClr>
                </a:solidFill>
                <a:effectLst/>
                <a:latin typeface="+mj-lt"/>
              </a:rPr>
              <a:t>Carbanion</a:t>
            </a:r>
            <a:r>
              <a:rPr kumimoji="0" lang="ar-IQ" altLang="ar-IQ" sz="2000" i="0" u="none" strike="noStrike" cap="none" normalizeH="0" baseline="0" dirty="0">
                <a:ln>
                  <a:noFill/>
                </a:ln>
                <a:solidFill>
                  <a:schemeClr val="tx2">
                    <a:lumMod val="75000"/>
                  </a:schemeClr>
                </a:solidFill>
                <a:effectLst/>
                <a:latin typeface="+mj-lt"/>
              </a:rPr>
              <a:t> + </a:t>
            </a:r>
            <a:r>
              <a:rPr kumimoji="0" lang="ar-IQ" altLang="ar-IQ" sz="2000" i="0" u="none" strike="noStrike" cap="none" normalizeH="0" baseline="0" dirty="0" err="1">
                <a:ln>
                  <a:noFill/>
                </a:ln>
                <a:solidFill>
                  <a:schemeClr val="tx2">
                    <a:lumMod val="75000"/>
                  </a:schemeClr>
                </a:solidFill>
                <a:effectLst/>
                <a:latin typeface="+mj-lt"/>
              </a:rPr>
              <a:t>Electrophilic</a:t>
            </a:r>
            <a:r>
              <a:rPr kumimoji="0" lang="ar-IQ" altLang="ar-IQ" sz="2000" i="0" u="none" strike="noStrike" cap="none" normalizeH="0" baseline="0" dirty="0">
                <a:ln>
                  <a:noFill/>
                </a:ln>
                <a:solidFill>
                  <a:schemeClr val="tx2">
                    <a:lumMod val="75000"/>
                  </a:schemeClr>
                </a:solidFill>
                <a:effectLst/>
                <a:latin typeface="+mj-lt"/>
              </a:rPr>
              <a:t> </a:t>
            </a:r>
            <a:r>
              <a:rPr kumimoji="0" lang="ar-IQ" altLang="ar-IQ" sz="2000" i="0" u="none" strike="noStrike" cap="none" normalizeH="0" baseline="0" dirty="0" err="1">
                <a:ln>
                  <a:noFill/>
                </a:ln>
                <a:solidFill>
                  <a:schemeClr val="tx2">
                    <a:lumMod val="75000"/>
                  </a:schemeClr>
                </a:solidFill>
                <a:effectLst/>
                <a:latin typeface="+mj-lt"/>
              </a:rPr>
              <a:t>Substrate</a:t>
            </a:r>
            <a:r>
              <a:rPr kumimoji="0" lang="ar-IQ" altLang="ar-IQ" sz="2000" i="0" u="none" strike="noStrike" cap="none" normalizeH="0" baseline="0" dirty="0">
                <a:ln>
                  <a:noFill/>
                </a:ln>
                <a:solidFill>
                  <a:schemeClr val="tx2">
                    <a:lumMod val="75000"/>
                  </a:schemeClr>
                </a:solidFill>
                <a:effectLst/>
                <a:latin typeface="+mj-lt"/>
              </a:rPr>
              <a:t> → </a:t>
            </a:r>
            <a:r>
              <a:rPr kumimoji="0" lang="ar-IQ" altLang="ar-IQ" sz="2000" i="0" u="none" strike="noStrike" cap="none" normalizeH="0" baseline="0" dirty="0" err="1">
                <a:ln>
                  <a:noFill/>
                </a:ln>
                <a:solidFill>
                  <a:schemeClr val="tx2">
                    <a:lumMod val="75000"/>
                  </a:schemeClr>
                </a:solidFill>
                <a:effectLst/>
                <a:latin typeface="+mj-lt"/>
              </a:rPr>
              <a:t>Product</a:t>
            </a:r>
            <a:endParaRPr kumimoji="0" lang="ar-IQ" altLang="ar-IQ" sz="2000" i="0" u="none" strike="noStrike" cap="none" normalizeH="0" baseline="0" dirty="0">
              <a:ln>
                <a:noFill/>
              </a:ln>
              <a:solidFill>
                <a:schemeClr val="tx2">
                  <a:lumMod val="75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ar-IQ" altLang="ar-IQ" sz="1800" b="0" i="0" u="none" strike="noStrike" cap="none" normalizeH="0" baseline="0" dirty="0">
                <a:ln>
                  <a:noFill/>
                </a:ln>
                <a:solidFill>
                  <a:schemeClr val="tx1"/>
                </a:solidFill>
                <a:effectLst/>
                <a:latin typeface="Arial" panose="020B0604020202020204" pitchFamily="34" charset="0"/>
              </a:rPr>
            </a:br>
            <a:endParaRPr kumimoji="0" lang="ar-IQ" altLang="ar-IQ"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224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02B213-BD0D-4A3D-FF9B-4F3DF53D428D}"/>
              </a:ext>
            </a:extLst>
          </p:cNvPr>
          <p:cNvSpPr>
            <a:spLocks noGrp="1"/>
          </p:cNvSpPr>
          <p:nvPr>
            <p:ph type="title"/>
          </p:nvPr>
        </p:nvSpPr>
        <p:spPr>
          <a:xfrm>
            <a:off x="1619672" y="836712"/>
            <a:ext cx="7067128" cy="914400"/>
          </a:xfrm>
        </p:spPr>
        <p:txBody>
          <a:bodyPr/>
          <a:lstStyle/>
          <a:p>
            <a:br>
              <a:rPr kumimoji="0" lang="en-US" sz="3600" b="1" i="0" u="none" strike="noStrike" kern="1200" cap="none" spc="0" normalizeH="0" baseline="0" noProof="0" dirty="0">
                <a:ln>
                  <a:noFill/>
                </a:ln>
                <a:solidFill>
                  <a:srgbClr val="273239"/>
                </a:solidFill>
                <a:effectLst/>
                <a:highlight>
                  <a:srgbClr val="FFFFFF"/>
                </a:highlight>
                <a:uLnTx/>
                <a:uFillTx/>
                <a:latin typeface="Nunito" pitchFamily="2" charset="0"/>
                <a:ea typeface="+mj-ea"/>
                <a:cs typeface="Tahoma" pitchFamily="34" charset="0"/>
              </a:rPr>
            </a:br>
            <a:br>
              <a:rPr kumimoji="0" lang="en-US" sz="3600" b="1" i="0" u="none" strike="noStrike" kern="1200" cap="none" spc="0" normalizeH="0" baseline="0" noProof="0" dirty="0">
                <a:ln>
                  <a:noFill/>
                </a:ln>
                <a:solidFill>
                  <a:srgbClr val="273239"/>
                </a:solidFill>
                <a:effectLst/>
                <a:highlight>
                  <a:srgbClr val="FFFFFF"/>
                </a:highlight>
                <a:uLnTx/>
                <a:uFillTx/>
                <a:latin typeface="Nunito" pitchFamily="2" charset="0"/>
                <a:ea typeface="+mj-ea"/>
                <a:cs typeface="Tahoma" pitchFamily="34" charset="0"/>
              </a:rPr>
            </a:br>
            <a:r>
              <a:rPr kumimoji="0" lang="en-US" sz="3600" b="1" i="0" u="none" strike="noStrike" kern="1200" cap="none" spc="0" normalizeH="0" baseline="0" noProof="0" dirty="0">
                <a:ln>
                  <a:noFill/>
                </a:ln>
                <a:solidFill>
                  <a:srgbClr val="273239"/>
                </a:solidFill>
                <a:effectLst/>
                <a:highlight>
                  <a:srgbClr val="FFFFFF"/>
                </a:highlight>
                <a:uLnTx/>
                <a:uFillTx/>
                <a:latin typeface="Nunito" pitchFamily="2" charset="0"/>
                <a:ea typeface="+mj-ea"/>
                <a:cs typeface="Tahoma" pitchFamily="34" charset="0"/>
              </a:rPr>
              <a:t>Reactions Involving Carbanions</a:t>
            </a:r>
            <a:br>
              <a:rPr kumimoji="0" lang="en-US" sz="3600" b="1" i="0" u="none" strike="noStrike" kern="1200" cap="none" spc="0" normalizeH="0" baseline="0" noProof="0" dirty="0">
                <a:ln>
                  <a:noFill/>
                </a:ln>
                <a:solidFill>
                  <a:srgbClr val="273239"/>
                </a:solidFill>
                <a:effectLst/>
                <a:highlight>
                  <a:srgbClr val="FFFFFF"/>
                </a:highlight>
                <a:uLnTx/>
                <a:uFillTx/>
                <a:latin typeface="Nunito" pitchFamily="2" charset="0"/>
                <a:ea typeface="+mj-ea"/>
                <a:cs typeface="Tahoma" pitchFamily="34" charset="0"/>
              </a:rPr>
            </a:br>
            <a:br>
              <a:rPr kumimoji="0" lang="en-US" sz="3600" b="0" i="0" u="none" strike="noStrike" kern="1200" cap="none" spc="0" normalizeH="0" baseline="0" noProof="0" dirty="0">
                <a:ln>
                  <a:noFill/>
                </a:ln>
                <a:solidFill>
                  <a:prstClr val="black"/>
                </a:solidFill>
                <a:effectLst/>
                <a:uLnTx/>
                <a:uFillTx/>
                <a:latin typeface="Tahoma" pitchFamily="34" charset="0"/>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367F9F68-1FDF-A60D-85F3-BC3601198466}"/>
              </a:ext>
            </a:extLst>
          </p:cNvPr>
          <p:cNvSpPr>
            <a:spLocks noGrp="1"/>
          </p:cNvSpPr>
          <p:nvPr>
            <p:ph idx="1"/>
          </p:nvPr>
        </p:nvSpPr>
        <p:spPr>
          <a:xfrm>
            <a:off x="457200" y="1556792"/>
            <a:ext cx="8229600" cy="4968552"/>
          </a:xfrm>
        </p:spPr>
        <p:txBody>
          <a:bodyPr/>
          <a:lstStyle/>
          <a:p>
            <a:pPr marL="0" indent="0" algn="just" rtl="0">
              <a:buNone/>
            </a:pPr>
            <a:r>
              <a:rPr lang="en-US" b="1" dirty="0">
                <a:solidFill>
                  <a:schemeClr val="accent1">
                    <a:lumMod val="50000"/>
                  </a:schemeClr>
                </a:solidFill>
              </a:rPr>
              <a:t>Alkylation and Acylation: </a:t>
            </a:r>
            <a:r>
              <a:rPr lang="en-US" dirty="0">
                <a:solidFill>
                  <a:srgbClr val="C00000"/>
                </a:solidFill>
              </a:rPr>
              <a:t>Carbanions are commonly used in alkylation and acylation reactions, where they act as nucleophiles and react with alkyl or acyl halides to form new carbon-carbon bonds. For example, the alkylation of ketones using carbanions is a widely used synthetic method in organic chemistry.</a:t>
            </a:r>
          </a:p>
          <a:p>
            <a:pPr marL="0" indent="0" algn="ctr" rtl="0">
              <a:buNone/>
            </a:pPr>
            <a:r>
              <a:rPr lang="en-US" dirty="0">
                <a:solidFill>
                  <a:schemeClr val="tx2">
                    <a:lumMod val="75000"/>
                  </a:schemeClr>
                </a:solidFill>
              </a:rPr>
              <a:t>Alkylation: Carbanion + Alkyl Halide → Product</a:t>
            </a:r>
          </a:p>
          <a:p>
            <a:pPr marL="0" indent="0" algn="ctr" rtl="0">
              <a:buNone/>
            </a:pPr>
            <a:r>
              <a:rPr lang="en-US" dirty="0">
                <a:solidFill>
                  <a:schemeClr val="tx2">
                    <a:lumMod val="75000"/>
                  </a:schemeClr>
                </a:solidFill>
              </a:rPr>
              <a:t>Acylation: Carbanion + Acyl Halide → Product</a:t>
            </a:r>
          </a:p>
          <a:p>
            <a:pPr marL="0" indent="0">
              <a:buNone/>
            </a:pPr>
            <a:endParaRPr lang="en-US" dirty="0"/>
          </a:p>
          <a:p>
            <a:pPr marL="0" indent="0" algn="just" rtl="0">
              <a:buNone/>
            </a:pPr>
            <a:r>
              <a:rPr lang="en-US" b="1" dirty="0">
                <a:solidFill>
                  <a:schemeClr val="accent1">
                    <a:lumMod val="50000"/>
                  </a:schemeClr>
                </a:solidFill>
              </a:rPr>
              <a:t>Formation of Organometallic Reagents: </a:t>
            </a:r>
            <a:r>
              <a:rPr lang="en-US" dirty="0">
                <a:solidFill>
                  <a:srgbClr val="C00000"/>
                </a:solidFill>
              </a:rPr>
              <a:t>Carbanions are involved in forming important organometallic reagents, such as organolithium and Grignard reagents, which are widely used in organic synthesis for forming carbon-carbon bonds.</a:t>
            </a:r>
          </a:p>
          <a:p>
            <a:pPr marL="0" indent="0">
              <a:buNone/>
            </a:pPr>
            <a:endParaRPr lang="en-US" dirty="0"/>
          </a:p>
          <a:p>
            <a:pPr marL="0" indent="0" algn="ctr" rtl="0">
              <a:buNone/>
            </a:pPr>
            <a:r>
              <a:rPr lang="en-US" dirty="0">
                <a:solidFill>
                  <a:schemeClr val="tx2">
                    <a:lumMod val="75000"/>
                  </a:schemeClr>
                </a:solidFill>
              </a:rPr>
              <a:t>Alkyl Halide + Lithium → Organolithium Reagent</a:t>
            </a:r>
            <a:endParaRPr lang="ar-IQ" dirty="0">
              <a:solidFill>
                <a:schemeClr val="tx2">
                  <a:lumMod val="75000"/>
                </a:schemeClr>
              </a:solidFill>
            </a:endParaRPr>
          </a:p>
        </p:txBody>
      </p:sp>
    </p:spTree>
    <p:extLst>
      <p:ext uri="{BB962C8B-B14F-4D97-AF65-F5344CB8AC3E}">
        <p14:creationId xmlns:p14="http://schemas.microsoft.com/office/powerpoint/2010/main" val="100741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07704" y="764704"/>
            <a:ext cx="5626968" cy="914400"/>
          </a:xfrm>
        </p:spPr>
        <p:txBody>
          <a:bodyPr/>
          <a:lstStyle/>
          <a:p>
            <a:pPr eaLnBrk="1" hangingPunct="1"/>
            <a:r>
              <a:rPr lang="en-US" dirty="0">
                <a:latin typeface="Tahoma" pitchFamily="112" charset="0"/>
                <a:cs typeface="Tahoma" pitchFamily="112" charset="0"/>
              </a:rPr>
              <a:t>Content </a:t>
            </a:r>
          </a:p>
        </p:txBody>
      </p:sp>
      <p:sp>
        <p:nvSpPr>
          <p:cNvPr id="4099" name="Content Placeholder 2"/>
          <p:cNvSpPr>
            <a:spLocks noGrp="1"/>
          </p:cNvSpPr>
          <p:nvPr>
            <p:ph idx="1"/>
          </p:nvPr>
        </p:nvSpPr>
        <p:spPr>
          <a:xfrm>
            <a:off x="457200" y="1933508"/>
            <a:ext cx="8229600" cy="4735851"/>
          </a:xfrm>
        </p:spPr>
        <p:txBody>
          <a:bodyPr/>
          <a:lstStyle/>
          <a:p>
            <a:pPr algn="l" rtl="0" eaLnBrk="1" hangingPunct="1">
              <a:buFont typeface="Wingdings" panose="05000000000000000000" pitchFamily="2" charset="2"/>
              <a:buChar char="Ø"/>
            </a:pPr>
            <a:r>
              <a:rPr lang="en-US" dirty="0">
                <a:solidFill>
                  <a:srgbClr val="C00000"/>
                </a:solidFill>
              </a:rPr>
              <a:t>Introduction (definition) </a:t>
            </a:r>
          </a:p>
          <a:p>
            <a:pPr algn="l" rtl="0" eaLnBrk="1" hangingPunct="1">
              <a:buFont typeface="Wingdings" panose="05000000000000000000" pitchFamily="2" charset="2"/>
              <a:buChar char="Ø"/>
            </a:pPr>
            <a:r>
              <a:rPr lang="en-US" dirty="0">
                <a:solidFill>
                  <a:srgbClr val="C00000"/>
                </a:solidFill>
              </a:rPr>
              <a:t>Structure of carbanion</a:t>
            </a:r>
          </a:p>
          <a:p>
            <a:pPr algn="l" rtl="0" eaLnBrk="1" hangingPunct="1">
              <a:buFont typeface="Wingdings" panose="05000000000000000000" pitchFamily="2" charset="2"/>
              <a:buChar char="Ø"/>
            </a:pPr>
            <a:r>
              <a:rPr lang="en-US" dirty="0">
                <a:solidFill>
                  <a:srgbClr val="C00000"/>
                </a:solidFill>
              </a:rPr>
              <a:t>Stability of carbanion</a:t>
            </a:r>
          </a:p>
          <a:p>
            <a:pPr algn="l" rtl="0" eaLnBrk="1" hangingPunct="1">
              <a:buFont typeface="Wingdings" panose="05000000000000000000" pitchFamily="2" charset="2"/>
              <a:buChar char="Ø"/>
            </a:pPr>
            <a:r>
              <a:rPr lang="en-US" dirty="0">
                <a:solidFill>
                  <a:srgbClr val="C00000"/>
                </a:solidFill>
              </a:rPr>
              <a:t>Formation of carbanion</a:t>
            </a:r>
          </a:p>
          <a:p>
            <a:pPr algn="l" rtl="0" eaLnBrk="1" hangingPunct="1">
              <a:buFont typeface="Wingdings" panose="05000000000000000000" pitchFamily="2" charset="2"/>
              <a:buChar char="Ø"/>
            </a:pPr>
            <a:r>
              <a:rPr lang="en-US" dirty="0">
                <a:solidFill>
                  <a:srgbClr val="C00000"/>
                </a:solidFill>
              </a:rPr>
              <a:t>Reactions of carbanion</a:t>
            </a:r>
          </a:p>
          <a:p>
            <a:pPr algn="l" rtl="0" eaLnBrk="1" hangingPunct="1">
              <a:buFont typeface="Wingdings" panose="05000000000000000000" pitchFamily="2" charset="2"/>
              <a:buChar char="Ø"/>
            </a:pPr>
            <a:r>
              <a:rPr lang="en-US" dirty="0">
                <a:solidFill>
                  <a:srgbClr val="C00000"/>
                </a:solidFill>
              </a:rPr>
              <a:t>Alpha-Hydrogen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BA50CB-E6F4-41D0-092B-F4B7303941C8}"/>
              </a:ext>
            </a:extLst>
          </p:cNvPr>
          <p:cNvSpPr>
            <a:spLocks noGrp="1"/>
          </p:cNvSpPr>
          <p:nvPr>
            <p:ph type="title"/>
          </p:nvPr>
        </p:nvSpPr>
        <p:spPr>
          <a:xfrm>
            <a:off x="1619672" y="908720"/>
            <a:ext cx="6851104" cy="626368"/>
          </a:xfrm>
        </p:spPr>
        <p:txBody>
          <a:bodyPr/>
          <a:lstStyle/>
          <a:p>
            <a:pPr fontAlgn="base"/>
            <a:br>
              <a:rPr lang="en-US" sz="3600" b="1" i="0" dirty="0">
                <a:solidFill>
                  <a:srgbClr val="273239"/>
                </a:solidFill>
                <a:effectLst/>
                <a:highlight>
                  <a:srgbClr val="FFFFFF"/>
                </a:highlight>
                <a:latin typeface="Nunito" pitchFamily="2" charset="0"/>
              </a:rPr>
            </a:br>
            <a:br>
              <a:rPr lang="en-US" sz="3600" b="1" i="0" dirty="0">
                <a:solidFill>
                  <a:srgbClr val="273239"/>
                </a:solidFill>
                <a:effectLst/>
                <a:highlight>
                  <a:srgbClr val="FFFFFF"/>
                </a:highlight>
                <a:latin typeface="Nunito" pitchFamily="2" charset="0"/>
              </a:rPr>
            </a:br>
            <a:r>
              <a:rPr lang="en-US" sz="3600" b="1" i="0" dirty="0">
                <a:solidFill>
                  <a:srgbClr val="273239"/>
                </a:solidFill>
                <a:effectLst/>
                <a:highlight>
                  <a:srgbClr val="FFFFFF"/>
                </a:highlight>
                <a:latin typeface="Nunito" pitchFamily="2" charset="0"/>
              </a:rPr>
              <a:t>Carbanion Rearrangements</a:t>
            </a:r>
            <a:br>
              <a:rPr lang="en-US" sz="3600" b="1" i="0" dirty="0">
                <a:solidFill>
                  <a:srgbClr val="273239"/>
                </a:solidFill>
                <a:effectLst/>
                <a:highlight>
                  <a:srgbClr val="FFFFFF"/>
                </a:highlight>
                <a:latin typeface="Nunito" pitchFamily="2" charset="0"/>
              </a:rPr>
            </a:br>
            <a:br>
              <a:rPr lang="en-US" sz="3600" dirty="0"/>
            </a:br>
            <a:endParaRPr lang="ar-IQ" sz="3600" dirty="0"/>
          </a:p>
        </p:txBody>
      </p:sp>
      <p:sp>
        <p:nvSpPr>
          <p:cNvPr id="3" name="عنصر نائب للمحتوى 2">
            <a:extLst>
              <a:ext uri="{FF2B5EF4-FFF2-40B4-BE49-F238E27FC236}">
                <a16:creationId xmlns:a16="http://schemas.microsoft.com/office/drawing/2014/main" id="{B23406E2-10EB-8EE2-BF69-4C7448D2C052}"/>
              </a:ext>
            </a:extLst>
          </p:cNvPr>
          <p:cNvSpPr>
            <a:spLocks noGrp="1"/>
          </p:cNvSpPr>
          <p:nvPr>
            <p:ph idx="1"/>
          </p:nvPr>
        </p:nvSpPr>
        <p:spPr>
          <a:xfrm>
            <a:off x="251520" y="1484785"/>
            <a:ext cx="8640960" cy="5256584"/>
          </a:xfrm>
        </p:spPr>
        <p:txBody>
          <a:bodyPr/>
          <a:lstStyle/>
          <a:p>
            <a:pPr marL="0" indent="0" algn="just" rtl="0">
              <a:buNone/>
            </a:pPr>
            <a:r>
              <a:rPr lang="en-US" sz="1800" dirty="0">
                <a:solidFill>
                  <a:srgbClr val="C00000"/>
                </a:solidFill>
              </a:rPr>
              <a:t>Carbanion rearrangements are a type of reaction in which a carbanion undergoes a rearrangement to attain more stability. These rearrangements can occur through various mechanisms, such as radical-pair dissociation-recombination or concerted mechanisms. Some common carbanion rearrangements include:</a:t>
            </a:r>
          </a:p>
          <a:p>
            <a:pPr marL="0" indent="0" algn="just">
              <a:buNone/>
            </a:pPr>
            <a:endParaRPr lang="en-US" sz="1800" dirty="0"/>
          </a:p>
          <a:p>
            <a:pPr marL="0" indent="0" algn="just" rtl="0">
              <a:buNone/>
            </a:pPr>
            <a:r>
              <a:rPr lang="en-US" sz="1800" b="1" dirty="0">
                <a:solidFill>
                  <a:schemeClr val="accent1">
                    <a:lumMod val="50000"/>
                  </a:schemeClr>
                </a:solidFill>
              </a:rPr>
              <a:t>Wittig Rearrangements: </a:t>
            </a:r>
            <a:r>
              <a:rPr lang="en-US" sz="1800" dirty="0">
                <a:solidFill>
                  <a:srgbClr val="C00000"/>
                </a:solidFill>
              </a:rPr>
              <a:t>These rearrangements can proceed as or rearrangements. The Wittig rearrangement proceeds via a radical-pair dissociation-recombination mechanism, while the Wittig rearrangement is a concerted mechanism.</a:t>
            </a:r>
          </a:p>
          <a:p>
            <a:pPr marL="0" indent="0" algn="just">
              <a:buNone/>
            </a:pPr>
            <a:endParaRPr lang="en-US" sz="1800" dirty="0"/>
          </a:p>
          <a:p>
            <a:pPr marL="0" indent="0" algn="just" rtl="0">
              <a:buNone/>
            </a:pPr>
            <a:r>
              <a:rPr lang="en-US" sz="1800" b="1" dirty="0">
                <a:solidFill>
                  <a:schemeClr val="accent1">
                    <a:lumMod val="50000"/>
                  </a:schemeClr>
                </a:solidFill>
              </a:rPr>
              <a:t>Brook Rearrangement: </a:t>
            </a:r>
            <a:r>
              <a:rPr lang="en-US" sz="1800" dirty="0">
                <a:solidFill>
                  <a:srgbClr val="C00000"/>
                </a:solidFill>
              </a:rPr>
              <a:t>This rearrangement is more common in organic synthesis due to Amos B. Smith’s anion relay chemistry (ARC). In this mechanism, a silyl group migrates towards the alcoholate, liberating another carbanion, which can subsequently participate in another nucleophilic attack. This allows multiple anion-dependent reactions to occur.</a:t>
            </a:r>
          </a:p>
          <a:p>
            <a:pPr marL="0" indent="0" algn="just">
              <a:buNone/>
            </a:pPr>
            <a:endParaRPr lang="en-US" sz="1800" dirty="0"/>
          </a:p>
          <a:p>
            <a:pPr marL="0" indent="0" algn="just" rtl="0">
              <a:buNone/>
            </a:pPr>
            <a:r>
              <a:rPr lang="en-US" sz="1800" b="1" dirty="0">
                <a:solidFill>
                  <a:schemeClr val="accent1">
                    <a:lumMod val="50000"/>
                  </a:schemeClr>
                </a:solidFill>
              </a:rPr>
              <a:t>Benzilic Acid Rearrangement: </a:t>
            </a:r>
            <a:r>
              <a:rPr lang="en-US" sz="1800" dirty="0">
                <a:solidFill>
                  <a:srgbClr val="C00000"/>
                </a:solidFill>
              </a:rPr>
              <a:t>This rearrangement involves a carbanionic 1,2-shift and is important in forming new carbon-carbon bonds and introducing functional groups.</a:t>
            </a:r>
            <a:endParaRPr lang="ar-IQ" sz="1800" dirty="0">
              <a:solidFill>
                <a:srgbClr val="C00000"/>
              </a:solidFill>
            </a:endParaRPr>
          </a:p>
        </p:txBody>
      </p:sp>
    </p:spTree>
    <p:extLst>
      <p:ext uri="{BB962C8B-B14F-4D97-AF65-F5344CB8AC3E}">
        <p14:creationId xmlns:p14="http://schemas.microsoft.com/office/powerpoint/2010/main" val="286451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75DDA2-E303-1292-D80F-A54DD8C8E924}"/>
              </a:ext>
            </a:extLst>
          </p:cNvPr>
          <p:cNvSpPr>
            <a:spLocks noGrp="1"/>
          </p:cNvSpPr>
          <p:nvPr>
            <p:ph type="title"/>
          </p:nvPr>
        </p:nvSpPr>
        <p:spPr>
          <a:xfrm>
            <a:off x="1763688" y="764704"/>
            <a:ext cx="4791075" cy="914400"/>
          </a:xfrm>
        </p:spPr>
        <p:txBody>
          <a:bodyPr/>
          <a:lstStyle/>
          <a:p>
            <a:r>
              <a:rPr lang="en-US" sz="3600" dirty="0">
                <a:latin typeface="Calibri" panose="020F0502020204030204" pitchFamily="34" charset="0"/>
                <a:cs typeface="Calibri" panose="020F0502020204030204" pitchFamily="34" charset="0"/>
              </a:rPr>
              <a:t>Aldol Reactions</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117C8008-EC3C-F972-B01E-11D73F7050A2}"/>
              </a:ext>
            </a:extLst>
          </p:cNvPr>
          <p:cNvSpPr>
            <a:spLocks noGrp="1"/>
          </p:cNvSpPr>
          <p:nvPr>
            <p:ph idx="1"/>
          </p:nvPr>
        </p:nvSpPr>
        <p:spPr>
          <a:xfrm>
            <a:off x="390364" y="1679104"/>
            <a:ext cx="8363272" cy="5021297"/>
          </a:xfrm>
        </p:spPr>
        <p:txBody>
          <a:bodyPr/>
          <a:lstStyle/>
          <a:p>
            <a:pPr marL="0" indent="0" algn="l" rtl="0">
              <a:buNone/>
            </a:pPr>
            <a:r>
              <a:rPr lang="en-US" b="1" dirty="0">
                <a:solidFill>
                  <a:schemeClr val="accent1">
                    <a:lumMod val="50000"/>
                  </a:schemeClr>
                </a:solidFill>
              </a:rPr>
              <a:t>Aldol Additions </a:t>
            </a:r>
          </a:p>
          <a:p>
            <a:pPr marL="0" indent="0" algn="just" rtl="0">
              <a:buNone/>
            </a:pPr>
            <a:r>
              <a:rPr lang="en-US" dirty="0">
                <a:solidFill>
                  <a:srgbClr val="C00000"/>
                </a:solidFill>
              </a:rPr>
              <a:t>Recall that when an aldehyde is treated with sodium hydroxide, both the aldehyde and the enolate will be present at equilibrium. Under such conditions, a reaction can occur between these two species. For example, treatment of acetaldehyde with sodium hydroxide gives 3-hydroxybutanal.</a:t>
            </a:r>
          </a:p>
          <a:p>
            <a:pPr marL="0" indent="0" algn="just" rtl="0">
              <a:buNone/>
            </a:pPr>
            <a:endParaRPr lang="en-US" dirty="0">
              <a:solidFill>
                <a:srgbClr val="C00000"/>
              </a:solidFill>
            </a:endParaRPr>
          </a:p>
          <a:p>
            <a:pPr marL="0" indent="0" algn="just" rtl="0">
              <a:buNone/>
            </a:pPr>
            <a:endParaRPr lang="en-US" dirty="0"/>
          </a:p>
          <a:p>
            <a:pPr marL="0" indent="0" algn="just" rtl="0">
              <a:buNone/>
            </a:pPr>
            <a:endParaRPr lang="en-US" dirty="0"/>
          </a:p>
          <a:p>
            <a:pPr marL="0" indent="0" algn="just" rtl="0">
              <a:buNone/>
            </a:pPr>
            <a:r>
              <a:rPr lang="en-US" dirty="0">
                <a:solidFill>
                  <a:srgbClr val="C00000"/>
                </a:solidFill>
              </a:rPr>
              <a:t>The product exhibits both an aldehydic group and a hydroxyl group, and it is therefore called an aldol (</a:t>
            </a:r>
            <a:r>
              <a:rPr lang="en-US" dirty="0" err="1">
                <a:solidFill>
                  <a:srgbClr val="C00000"/>
                </a:solidFill>
              </a:rPr>
              <a:t>ald</a:t>
            </a:r>
            <a:r>
              <a:rPr lang="en-US" dirty="0">
                <a:solidFill>
                  <a:srgbClr val="C00000"/>
                </a:solidFill>
              </a:rPr>
              <a:t> for “aldehyde” and </a:t>
            </a:r>
            <a:r>
              <a:rPr lang="en-US" dirty="0" err="1">
                <a:solidFill>
                  <a:srgbClr val="C00000"/>
                </a:solidFill>
              </a:rPr>
              <a:t>ol</a:t>
            </a:r>
            <a:r>
              <a:rPr lang="en-US" dirty="0">
                <a:solidFill>
                  <a:srgbClr val="C00000"/>
                </a:solidFill>
              </a:rPr>
              <a:t> for “alcohol”). In recognition of the type of product formed, the reaction is called an aldol addition reaction. Notice that the hydroxyl group is located specifically at the β position relative to the carbonyl group. The product of an aldol addition reaction is always a β-hydroxy aldehyde or ketone. Mechanism 1 shows three steps for an aldol addition reaction.</a:t>
            </a:r>
            <a:endParaRPr lang="ar-IQ" dirty="0">
              <a:solidFill>
                <a:srgbClr val="C00000"/>
              </a:solidFill>
            </a:endParaRPr>
          </a:p>
        </p:txBody>
      </p:sp>
      <p:pic>
        <p:nvPicPr>
          <p:cNvPr id="5" name="صورة 4">
            <a:extLst>
              <a:ext uri="{FF2B5EF4-FFF2-40B4-BE49-F238E27FC236}">
                <a16:creationId xmlns:a16="http://schemas.microsoft.com/office/drawing/2014/main" id="{782C5CF8-9FBD-DE2C-7599-57FA1A37F29F}"/>
              </a:ext>
            </a:extLst>
          </p:cNvPr>
          <p:cNvPicPr>
            <a:picLocks noChangeAspect="1"/>
          </p:cNvPicPr>
          <p:nvPr/>
        </p:nvPicPr>
        <p:blipFill>
          <a:blip r:embed="rId2"/>
          <a:stretch>
            <a:fillRect/>
          </a:stretch>
        </p:blipFill>
        <p:spPr>
          <a:xfrm>
            <a:off x="2843808" y="3404928"/>
            <a:ext cx="3493368" cy="982510"/>
          </a:xfrm>
          <a:prstGeom prst="rect">
            <a:avLst/>
          </a:prstGeom>
          <a:solidFill>
            <a:schemeClr val="accent1"/>
          </a:solidFill>
          <a:ln w="19050">
            <a:solidFill>
              <a:schemeClr val="accent1">
                <a:lumMod val="75000"/>
              </a:schemeClr>
            </a:solidFill>
          </a:ln>
        </p:spPr>
      </p:pic>
      <p:pic>
        <p:nvPicPr>
          <p:cNvPr id="7" name="صورة 6">
            <a:extLst>
              <a:ext uri="{FF2B5EF4-FFF2-40B4-BE49-F238E27FC236}">
                <a16:creationId xmlns:a16="http://schemas.microsoft.com/office/drawing/2014/main" id="{5295E707-37F2-207D-1746-ADEF6AB66A58}"/>
              </a:ext>
            </a:extLst>
          </p:cNvPr>
          <p:cNvPicPr>
            <a:picLocks noChangeAspect="1"/>
          </p:cNvPicPr>
          <p:nvPr/>
        </p:nvPicPr>
        <p:blipFill>
          <a:blip r:embed="rId3"/>
          <a:stretch>
            <a:fillRect/>
          </a:stretch>
        </p:blipFill>
        <p:spPr>
          <a:xfrm>
            <a:off x="5940152" y="932105"/>
            <a:ext cx="2999205" cy="1073274"/>
          </a:xfrm>
          <a:prstGeom prst="rect">
            <a:avLst/>
          </a:prstGeom>
        </p:spPr>
      </p:pic>
    </p:spTree>
    <p:extLst>
      <p:ext uri="{BB962C8B-B14F-4D97-AF65-F5344CB8AC3E}">
        <p14:creationId xmlns:p14="http://schemas.microsoft.com/office/powerpoint/2010/main" val="3569349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454EF1F-F184-ED07-7B2F-30041C5A3256}"/>
              </a:ext>
            </a:extLst>
          </p:cNvPr>
          <p:cNvSpPr>
            <a:spLocks noGrp="1"/>
          </p:cNvSpPr>
          <p:nvPr>
            <p:ph type="title"/>
          </p:nvPr>
        </p:nvSpPr>
        <p:spPr>
          <a:xfrm>
            <a:off x="1691680" y="764704"/>
            <a:ext cx="5472608" cy="642392"/>
          </a:xfrm>
        </p:spPr>
        <p:txBody>
          <a:bodyPr/>
          <a:lstStyle/>
          <a:p>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Mechanism Aldol Additions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C5E3CF01-7F73-790A-D730-76B79A22106B}"/>
              </a:ext>
            </a:extLst>
          </p:cNvPr>
          <p:cNvSpPr>
            <a:spLocks noGrp="1"/>
          </p:cNvSpPr>
          <p:nvPr>
            <p:ph idx="1"/>
          </p:nvPr>
        </p:nvSpPr>
        <p:spPr>
          <a:xfrm>
            <a:off x="457200" y="1479103"/>
            <a:ext cx="8435280" cy="5305285"/>
          </a:xfrm>
        </p:spPr>
        <p:txBody>
          <a:bodyPr/>
          <a:lstStyle/>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r>
              <a:rPr lang="en-US" dirty="0">
                <a:solidFill>
                  <a:srgbClr val="C00000"/>
                </a:solidFill>
              </a:rPr>
              <a:t>In the first step, the aldehyde is deprotonated to form an enolate. Since hydroxide is used as the base, both the enolate and the aldehyde are present at equilibrium, and the enolate attacks the aldehyde. The resulting alkoxide ion is then protonated to yield the product. Notice the use of equilibrium arrows for every step of the mechanism. For most simple aldehydes, the position of equilibrium favors the aldol product.</a:t>
            </a:r>
            <a:endParaRPr lang="ar-IQ" dirty="0">
              <a:solidFill>
                <a:srgbClr val="C00000"/>
              </a:solidFill>
            </a:endParaRPr>
          </a:p>
        </p:txBody>
      </p:sp>
      <p:pic>
        <p:nvPicPr>
          <p:cNvPr id="7" name="صورة 6">
            <a:extLst>
              <a:ext uri="{FF2B5EF4-FFF2-40B4-BE49-F238E27FC236}">
                <a16:creationId xmlns:a16="http://schemas.microsoft.com/office/drawing/2014/main" id="{C3325596-CF3E-80C6-C2C1-817B637A8867}"/>
              </a:ext>
            </a:extLst>
          </p:cNvPr>
          <p:cNvPicPr>
            <a:picLocks noChangeAspect="1"/>
          </p:cNvPicPr>
          <p:nvPr/>
        </p:nvPicPr>
        <p:blipFill>
          <a:blip r:embed="rId2"/>
          <a:stretch>
            <a:fillRect/>
          </a:stretch>
        </p:blipFill>
        <p:spPr>
          <a:xfrm>
            <a:off x="588531" y="1479104"/>
            <a:ext cx="8075240" cy="2099563"/>
          </a:xfrm>
          <a:prstGeom prst="rect">
            <a:avLst/>
          </a:prstGeom>
          <a:solidFill>
            <a:schemeClr val="accent1"/>
          </a:solidFill>
          <a:ln w="19050">
            <a:solidFill>
              <a:schemeClr val="accent1">
                <a:lumMod val="75000"/>
              </a:schemeClr>
            </a:solidFill>
          </a:ln>
        </p:spPr>
      </p:pic>
      <p:pic>
        <p:nvPicPr>
          <p:cNvPr id="9" name="صورة 8">
            <a:extLst>
              <a:ext uri="{FF2B5EF4-FFF2-40B4-BE49-F238E27FC236}">
                <a16:creationId xmlns:a16="http://schemas.microsoft.com/office/drawing/2014/main" id="{A8ADA6A5-EB8E-2187-D17B-6F51653B2EB4}"/>
              </a:ext>
            </a:extLst>
          </p:cNvPr>
          <p:cNvPicPr>
            <a:picLocks noChangeAspect="1"/>
          </p:cNvPicPr>
          <p:nvPr/>
        </p:nvPicPr>
        <p:blipFill>
          <a:blip r:embed="rId3"/>
          <a:stretch>
            <a:fillRect/>
          </a:stretch>
        </p:blipFill>
        <p:spPr>
          <a:xfrm>
            <a:off x="2123728" y="5655912"/>
            <a:ext cx="4392488" cy="1128477"/>
          </a:xfrm>
          <a:prstGeom prst="rect">
            <a:avLst/>
          </a:prstGeom>
          <a:solidFill>
            <a:schemeClr val="accent1"/>
          </a:solidFill>
          <a:ln w="19050">
            <a:solidFill>
              <a:schemeClr val="accent1">
                <a:lumMod val="75000"/>
              </a:schemeClr>
            </a:solidFill>
          </a:ln>
        </p:spPr>
      </p:pic>
      <p:pic>
        <p:nvPicPr>
          <p:cNvPr id="10" name="صورة 9">
            <a:extLst>
              <a:ext uri="{FF2B5EF4-FFF2-40B4-BE49-F238E27FC236}">
                <a16:creationId xmlns:a16="http://schemas.microsoft.com/office/drawing/2014/main" id="{6AC074A6-7374-BF7F-D2DE-8A7195F43E66}"/>
              </a:ext>
            </a:extLst>
          </p:cNvPr>
          <p:cNvPicPr>
            <a:picLocks noChangeAspect="1"/>
          </p:cNvPicPr>
          <p:nvPr/>
        </p:nvPicPr>
        <p:blipFill>
          <a:blip r:embed="rId4"/>
          <a:stretch>
            <a:fillRect/>
          </a:stretch>
        </p:blipFill>
        <p:spPr>
          <a:xfrm>
            <a:off x="6732240" y="5877272"/>
            <a:ext cx="2304256" cy="824584"/>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حبر 11">
                <a:extLst>
                  <a:ext uri="{FF2B5EF4-FFF2-40B4-BE49-F238E27FC236}">
                    <a16:creationId xmlns:a16="http://schemas.microsoft.com/office/drawing/2014/main" id="{61F911B3-0D24-C3C2-7BE7-3B1444BF6D89}"/>
                  </a:ext>
                </a:extLst>
              </p14:cNvPr>
              <p14:cNvContentPartPr/>
              <p14:nvPr/>
            </p14:nvContentPartPr>
            <p14:xfrm>
              <a:off x="8962295" y="5486580"/>
              <a:ext cx="360" cy="360"/>
            </p14:xfrm>
          </p:contentPart>
        </mc:Choice>
        <mc:Fallback xmlns="">
          <p:pic>
            <p:nvPicPr>
              <p:cNvPr id="12" name="حبر 11">
                <a:extLst>
                  <a:ext uri="{FF2B5EF4-FFF2-40B4-BE49-F238E27FC236}">
                    <a16:creationId xmlns:a16="http://schemas.microsoft.com/office/drawing/2014/main" id="{61F911B3-0D24-C3C2-7BE7-3B1444BF6D89}"/>
                  </a:ext>
                </a:extLst>
              </p:cNvPr>
              <p:cNvPicPr/>
              <p:nvPr/>
            </p:nvPicPr>
            <p:blipFill>
              <a:blip r:embed="rId6"/>
              <a:stretch>
                <a:fillRect/>
              </a:stretch>
            </p:blipFill>
            <p:spPr>
              <a:xfrm>
                <a:off x="8953295" y="54775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حبر 12">
                <a:extLst>
                  <a:ext uri="{FF2B5EF4-FFF2-40B4-BE49-F238E27FC236}">
                    <a16:creationId xmlns:a16="http://schemas.microsoft.com/office/drawing/2014/main" id="{FCF151A0-9BB8-9149-6E21-FA256AB919CE}"/>
                  </a:ext>
                </a:extLst>
              </p14:cNvPr>
              <p14:cNvContentPartPr/>
              <p14:nvPr/>
            </p14:nvContentPartPr>
            <p14:xfrm>
              <a:off x="6864575" y="5364900"/>
              <a:ext cx="360" cy="360"/>
            </p14:xfrm>
          </p:contentPart>
        </mc:Choice>
        <mc:Fallback xmlns="">
          <p:pic>
            <p:nvPicPr>
              <p:cNvPr id="13" name="حبر 12">
                <a:extLst>
                  <a:ext uri="{FF2B5EF4-FFF2-40B4-BE49-F238E27FC236}">
                    <a16:creationId xmlns:a16="http://schemas.microsoft.com/office/drawing/2014/main" id="{FCF151A0-9BB8-9149-6E21-FA256AB919CE}"/>
                  </a:ext>
                </a:extLst>
              </p:cNvPr>
              <p:cNvPicPr/>
              <p:nvPr/>
            </p:nvPicPr>
            <p:blipFill>
              <a:blip r:embed="rId8"/>
              <a:stretch>
                <a:fillRect/>
              </a:stretch>
            </p:blipFill>
            <p:spPr>
              <a:xfrm>
                <a:off x="6801935" y="53022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حبر 15">
                <a:extLst>
                  <a:ext uri="{FF2B5EF4-FFF2-40B4-BE49-F238E27FC236}">
                    <a16:creationId xmlns:a16="http://schemas.microsoft.com/office/drawing/2014/main" id="{AAEB34C7-6899-1C58-BB45-E8307F4FE505}"/>
                  </a:ext>
                </a:extLst>
              </p14:cNvPr>
              <p14:cNvContentPartPr/>
              <p14:nvPr/>
            </p14:nvContentPartPr>
            <p14:xfrm>
              <a:off x="7893455" y="5545260"/>
              <a:ext cx="972720" cy="284040"/>
            </p14:xfrm>
          </p:contentPart>
        </mc:Choice>
        <mc:Fallback xmlns="">
          <p:pic>
            <p:nvPicPr>
              <p:cNvPr id="16" name="حبر 15">
                <a:extLst>
                  <a:ext uri="{FF2B5EF4-FFF2-40B4-BE49-F238E27FC236}">
                    <a16:creationId xmlns:a16="http://schemas.microsoft.com/office/drawing/2014/main" id="{AAEB34C7-6899-1C58-BB45-E8307F4FE505}"/>
                  </a:ext>
                </a:extLst>
              </p:cNvPr>
              <p:cNvPicPr/>
              <p:nvPr/>
            </p:nvPicPr>
            <p:blipFill>
              <a:blip r:embed="rId10"/>
              <a:stretch>
                <a:fillRect/>
              </a:stretch>
            </p:blipFill>
            <p:spPr>
              <a:xfrm>
                <a:off x="7830455" y="5482620"/>
                <a:ext cx="109836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حبر 17">
                <a:extLst>
                  <a:ext uri="{FF2B5EF4-FFF2-40B4-BE49-F238E27FC236}">
                    <a16:creationId xmlns:a16="http://schemas.microsoft.com/office/drawing/2014/main" id="{77C8F70E-FF8D-9CD0-0C89-54C02C55C08C}"/>
                  </a:ext>
                </a:extLst>
              </p14:cNvPr>
              <p14:cNvContentPartPr/>
              <p14:nvPr/>
            </p14:nvContentPartPr>
            <p14:xfrm>
              <a:off x="8311415" y="5364900"/>
              <a:ext cx="301680" cy="344520"/>
            </p14:xfrm>
          </p:contentPart>
        </mc:Choice>
        <mc:Fallback xmlns="">
          <p:pic>
            <p:nvPicPr>
              <p:cNvPr id="18" name="حبر 17">
                <a:extLst>
                  <a:ext uri="{FF2B5EF4-FFF2-40B4-BE49-F238E27FC236}">
                    <a16:creationId xmlns:a16="http://schemas.microsoft.com/office/drawing/2014/main" id="{77C8F70E-FF8D-9CD0-0C89-54C02C55C08C}"/>
                  </a:ext>
                </a:extLst>
              </p:cNvPr>
              <p:cNvPicPr/>
              <p:nvPr/>
            </p:nvPicPr>
            <p:blipFill>
              <a:blip r:embed="rId12"/>
              <a:stretch>
                <a:fillRect/>
              </a:stretch>
            </p:blipFill>
            <p:spPr>
              <a:xfrm>
                <a:off x="8248775" y="5302260"/>
                <a:ext cx="427320" cy="470160"/>
              </a:xfrm>
              <a:prstGeom prst="rect">
                <a:avLst/>
              </a:prstGeom>
            </p:spPr>
          </p:pic>
        </mc:Fallback>
      </mc:AlternateContent>
    </p:spTree>
    <p:extLst>
      <p:ext uri="{BB962C8B-B14F-4D97-AF65-F5344CB8AC3E}">
        <p14:creationId xmlns:p14="http://schemas.microsoft.com/office/powerpoint/2010/main" val="398797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7E163C-7EA1-8E81-616E-C9A580F4D66E}"/>
              </a:ext>
            </a:extLst>
          </p:cNvPr>
          <p:cNvSpPr>
            <a:spLocks noGrp="1"/>
          </p:cNvSpPr>
          <p:nvPr>
            <p:ph type="title"/>
          </p:nvPr>
        </p:nvSpPr>
        <p:spPr>
          <a:xfrm>
            <a:off x="1475656" y="836712"/>
            <a:ext cx="7139136" cy="1008112"/>
          </a:xfrm>
        </p:spPr>
        <p:txBody>
          <a:bodyPr/>
          <a:lstStyle/>
          <a:p>
            <a:r>
              <a:rPr lang="en-US" sz="3600" dirty="0">
                <a:latin typeface="Calibri" panose="020F0502020204030204" pitchFamily="34" charset="0"/>
                <a:cs typeface="Calibri" panose="020F0502020204030204" pitchFamily="34" charset="0"/>
              </a:rPr>
              <a:t>predicting the products of an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aldol addition reaction</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732D825E-C133-E78D-E2D7-1D3BF9D75B44}"/>
              </a:ext>
            </a:extLst>
          </p:cNvPr>
          <p:cNvSpPr>
            <a:spLocks noGrp="1"/>
          </p:cNvSpPr>
          <p:nvPr>
            <p:ph idx="1"/>
          </p:nvPr>
        </p:nvSpPr>
        <p:spPr>
          <a:xfrm>
            <a:off x="470975" y="1916832"/>
            <a:ext cx="8229600" cy="4824536"/>
          </a:xfrm>
        </p:spPr>
        <p:txBody>
          <a:bodyPr/>
          <a:lstStyle/>
          <a:p>
            <a:pPr marL="0" indent="0" algn="just" rtl="0">
              <a:buNone/>
            </a:pPr>
            <a:r>
              <a:rPr lang="en-US" dirty="0">
                <a:solidFill>
                  <a:schemeClr val="accent1">
                    <a:lumMod val="50000"/>
                  </a:schemeClr>
                </a:solidFill>
              </a:rPr>
              <a:t>Predict the product of the aldol addition reaction that occurs when the following aldehyde is treated with aqueous sodium hydroxide.</a:t>
            </a:r>
          </a:p>
          <a:p>
            <a:pPr marL="0" indent="0" algn="just" rtl="0">
              <a:buNone/>
            </a:pPr>
            <a:endParaRPr lang="en-US" dirty="0">
              <a:solidFill>
                <a:schemeClr val="accent1">
                  <a:lumMod val="50000"/>
                </a:schemeClr>
              </a:solidFill>
            </a:endParaRPr>
          </a:p>
          <a:p>
            <a:pPr marL="0" indent="0" algn="just" rtl="0">
              <a:buNone/>
            </a:pPr>
            <a:endParaRPr lang="en-US" dirty="0">
              <a:solidFill>
                <a:schemeClr val="accent1">
                  <a:lumMod val="50000"/>
                </a:schemeClr>
              </a:solidFill>
            </a:endParaRPr>
          </a:p>
          <a:p>
            <a:pPr marL="0" indent="0" algn="just" rtl="0">
              <a:buNone/>
            </a:pPr>
            <a:endParaRPr lang="en-US" dirty="0">
              <a:solidFill>
                <a:schemeClr val="accent1">
                  <a:lumMod val="50000"/>
                </a:schemeClr>
              </a:solidFill>
            </a:endParaRPr>
          </a:p>
          <a:p>
            <a:pPr marL="0" indent="0" algn="just" rtl="0">
              <a:buNone/>
            </a:pPr>
            <a:r>
              <a:rPr lang="en-US" dirty="0">
                <a:solidFill>
                  <a:schemeClr val="accent1">
                    <a:lumMod val="50000"/>
                  </a:schemeClr>
                </a:solidFill>
              </a:rPr>
              <a:t>When each of the following ketones is treated with aqueous sodium hydroxide, the aldol product is obtained in poor yields. In these cases, special distillation techniques are used to increase the yield of aldol product. In each case, predict the aldol addition product that is obtained and propose a mechanism for its formation:</a:t>
            </a:r>
            <a:endParaRPr lang="ar-IQ" dirty="0">
              <a:solidFill>
                <a:schemeClr val="accent1">
                  <a:lumMod val="50000"/>
                </a:schemeClr>
              </a:solidFill>
            </a:endParaRPr>
          </a:p>
        </p:txBody>
      </p:sp>
      <p:pic>
        <p:nvPicPr>
          <p:cNvPr id="5" name="صورة 4">
            <a:extLst>
              <a:ext uri="{FF2B5EF4-FFF2-40B4-BE49-F238E27FC236}">
                <a16:creationId xmlns:a16="http://schemas.microsoft.com/office/drawing/2014/main" id="{654B9872-6C58-1D15-4683-85BB664553F4}"/>
              </a:ext>
            </a:extLst>
          </p:cNvPr>
          <p:cNvPicPr>
            <a:picLocks noChangeAspect="1"/>
          </p:cNvPicPr>
          <p:nvPr/>
        </p:nvPicPr>
        <p:blipFill>
          <a:blip r:embed="rId2"/>
          <a:stretch>
            <a:fillRect/>
          </a:stretch>
        </p:blipFill>
        <p:spPr>
          <a:xfrm>
            <a:off x="3635896" y="2780928"/>
            <a:ext cx="1800200" cy="945311"/>
          </a:xfrm>
          <a:prstGeom prst="rect">
            <a:avLst/>
          </a:prstGeom>
          <a:solidFill>
            <a:schemeClr val="accent1"/>
          </a:solidFill>
          <a:ln w="19050">
            <a:solidFill>
              <a:schemeClr val="accent1"/>
            </a:solidFill>
          </a:ln>
        </p:spPr>
      </p:pic>
      <p:pic>
        <p:nvPicPr>
          <p:cNvPr id="7" name="صورة 6">
            <a:extLst>
              <a:ext uri="{FF2B5EF4-FFF2-40B4-BE49-F238E27FC236}">
                <a16:creationId xmlns:a16="http://schemas.microsoft.com/office/drawing/2014/main" id="{AC9D354F-5D8C-2438-00DC-D7C9EAB19F44}"/>
              </a:ext>
            </a:extLst>
          </p:cNvPr>
          <p:cNvPicPr>
            <a:picLocks noChangeAspect="1"/>
          </p:cNvPicPr>
          <p:nvPr/>
        </p:nvPicPr>
        <p:blipFill>
          <a:blip r:embed="rId3"/>
          <a:stretch>
            <a:fillRect/>
          </a:stretch>
        </p:blipFill>
        <p:spPr>
          <a:xfrm>
            <a:off x="1043608" y="5445224"/>
            <a:ext cx="7466461" cy="1184176"/>
          </a:xfrm>
          <a:prstGeom prst="rect">
            <a:avLst/>
          </a:prstGeom>
          <a:solidFill>
            <a:schemeClr val="accent1"/>
          </a:solidFill>
          <a:ln w="19050">
            <a:solidFill>
              <a:schemeClr val="accent1"/>
            </a:solidFill>
          </a:ln>
        </p:spPr>
      </p:pic>
      <mc:AlternateContent xmlns:mc="http://schemas.openxmlformats.org/markup-compatibility/2006" xmlns:p14="http://schemas.microsoft.com/office/powerpoint/2010/main">
        <mc:Choice Requires="p14">
          <p:contentPart p14:bwMode="auto" r:id="rId4">
            <p14:nvContentPartPr>
              <p14:cNvPr id="8" name="حبر 7">
                <a:extLst>
                  <a:ext uri="{FF2B5EF4-FFF2-40B4-BE49-F238E27FC236}">
                    <a16:creationId xmlns:a16="http://schemas.microsoft.com/office/drawing/2014/main" id="{4DE08F6E-CB8F-20F9-C7FE-5011E9DB775E}"/>
                  </a:ext>
                </a:extLst>
              </p14:cNvPr>
              <p14:cNvContentPartPr/>
              <p14:nvPr/>
            </p14:nvContentPartPr>
            <p14:xfrm>
              <a:off x="7274975" y="4316580"/>
              <a:ext cx="360" cy="360"/>
            </p14:xfrm>
          </p:contentPart>
        </mc:Choice>
        <mc:Fallback xmlns="">
          <p:pic>
            <p:nvPicPr>
              <p:cNvPr id="8" name="حبر 7">
                <a:extLst>
                  <a:ext uri="{FF2B5EF4-FFF2-40B4-BE49-F238E27FC236}">
                    <a16:creationId xmlns:a16="http://schemas.microsoft.com/office/drawing/2014/main" id="{4DE08F6E-CB8F-20F9-C7FE-5011E9DB775E}"/>
                  </a:ext>
                </a:extLst>
              </p:cNvPr>
              <p:cNvPicPr/>
              <p:nvPr/>
            </p:nvPicPr>
            <p:blipFill>
              <a:blip r:embed="rId5"/>
              <a:stretch>
                <a:fillRect/>
              </a:stretch>
            </p:blipFill>
            <p:spPr>
              <a:xfrm>
                <a:off x="7270655" y="43122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حبر 8">
                <a:extLst>
                  <a:ext uri="{FF2B5EF4-FFF2-40B4-BE49-F238E27FC236}">
                    <a16:creationId xmlns:a16="http://schemas.microsoft.com/office/drawing/2014/main" id="{4BA3AB51-8739-6EF7-473A-4671436B6FEA}"/>
                  </a:ext>
                </a:extLst>
              </p14:cNvPr>
              <p14:cNvContentPartPr/>
              <p14:nvPr/>
            </p14:nvContentPartPr>
            <p14:xfrm>
              <a:off x="8935295" y="5741460"/>
              <a:ext cx="21600" cy="370440"/>
            </p14:xfrm>
          </p:contentPart>
        </mc:Choice>
        <mc:Fallback xmlns="">
          <p:pic>
            <p:nvPicPr>
              <p:cNvPr id="9" name="حبر 8">
                <a:extLst>
                  <a:ext uri="{FF2B5EF4-FFF2-40B4-BE49-F238E27FC236}">
                    <a16:creationId xmlns:a16="http://schemas.microsoft.com/office/drawing/2014/main" id="{4BA3AB51-8739-6EF7-473A-4671436B6FEA}"/>
                  </a:ext>
                </a:extLst>
              </p:cNvPr>
              <p:cNvPicPr/>
              <p:nvPr/>
            </p:nvPicPr>
            <p:blipFill>
              <a:blip r:embed="rId7"/>
              <a:stretch>
                <a:fillRect/>
              </a:stretch>
            </p:blipFill>
            <p:spPr>
              <a:xfrm>
                <a:off x="8872655" y="5678820"/>
                <a:ext cx="14724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حبر 9">
                <a:extLst>
                  <a:ext uri="{FF2B5EF4-FFF2-40B4-BE49-F238E27FC236}">
                    <a16:creationId xmlns:a16="http://schemas.microsoft.com/office/drawing/2014/main" id="{F5DC824A-B74D-E25E-D926-EC1E3D217894}"/>
                  </a:ext>
                </a:extLst>
              </p14:cNvPr>
              <p14:cNvContentPartPr/>
              <p14:nvPr/>
            </p14:nvContentPartPr>
            <p14:xfrm>
              <a:off x="8780495" y="5438340"/>
              <a:ext cx="74880" cy="577800"/>
            </p14:xfrm>
          </p:contentPart>
        </mc:Choice>
        <mc:Fallback xmlns="">
          <p:pic>
            <p:nvPicPr>
              <p:cNvPr id="10" name="حبر 9">
                <a:extLst>
                  <a:ext uri="{FF2B5EF4-FFF2-40B4-BE49-F238E27FC236}">
                    <a16:creationId xmlns:a16="http://schemas.microsoft.com/office/drawing/2014/main" id="{F5DC824A-B74D-E25E-D926-EC1E3D217894}"/>
                  </a:ext>
                </a:extLst>
              </p:cNvPr>
              <p:cNvPicPr/>
              <p:nvPr/>
            </p:nvPicPr>
            <p:blipFill>
              <a:blip r:embed="rId9"/>
              <a:stretch>
                <a:fillRect/>
              </a:stretch>
            </p:blipFill>
            <p:spPr>
              <a:xfrm>
                <a:off x="8717495" y="5375700"/>
                <a:ext cx="20052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حبر 10">
                <a:extLst>
                  <a:ext uri="{FF2B5EF4-FFF2-40B4-BE49-F238E27FC236}">
                    <a16:creationId xmlns:a16="http://schemas.microsoft.com/office/drawing/2014/main" id="{BD455A10-1BA9-9E2E-3A85-C22D9D12FABF}"/>
                  </a:ext>
                </a:extLst>
              </p14:cNvPr>
              <p14:cNvContentPartPr/>
              <p14:nvPr/>
            </p14:nvContentPartPr>
            <p14:xfrm>
              <a:off x="8612735" y="5575860"/>
              <a:ext cx="107280" cy="354600"/>
            </p14:xfrm>
          </p:contentPart>
        </mc:Choice>
        <mc:Fallback xmlns="">
          <p:pic>
            <p:nvPicPr>
              <p:cNvPr id="11" name="حبر 10">
                <a:extLst>
                  <a:ext uri="{FF2B5EF4-FFF2-40B4-BE49-F238E27FC236}">
                    <a16:creationId xmlns:a16="http://schemas.microsoft.com/office/drawing/2014/main" id="{BD455A10-1BA9-9E2E-3A85-C22D9D12FABF}"/>
                  </a:ext>
                </a:extLst>
              </p:cNvPr>
              <p:cNvPicPr/>
              <p:nvPr/>
            </p:nvPicPr>
            <p:blipFill>
              <a:blip r:embed="rId11"/>
              <a:stretch>
                <a:fillRect/>
              </a:stretch>
            </p:blipFill>
            <p:spPr>
              <a:xfrm>
                <a:off x="8549735" y="5512860"/>
                <a:ext cx="23292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حبر 11">
                <a:extLst>
                  <a:ext uri="{FF2B5EF4-FFF2-40B4-BE49-F238E27FC236}">
                    <a16:creationId xmlns:a16="http://schemas.microsoft.com/office/drawing/2014/main" id="{087AAA55-3C17-1F7C-CC55-CC969223FD79}"/>
                  </a:ext>
                </a:extLst>
              </p14:cNvPr>
              <p14:cNvContentPartPr/>
              <p14:nvPr/>
            </p14:nvContentPartPr>
            <p14:xfrm>
              <a:off x="8679695" y="5419980"/>
              <a:ext cx="48240" cy="792360"/>
            </p14:xfrm>
          </p:contentPart>
        </mc:Choice>
        <mc:Fallback xmlns="">
          <p:pic>
            <p:nvPicPr>
              <p:cNvPr id="12" name="حبر 11">
                <a:extLst>
                  <a:ext uri="{FF2B5EF4-FFF2-40B4-BE49-F238E27FC236}">
                    <a16:creationId xmlns:a16="http://schemas.microsoft.com/office/drawing/2014/main" id="{087AAA55-3C17-1F7C-CC55-CC969223FD79}"/>
                  </a:ext>
                </a:extLst>
              </p:cNvPr>
              <p:cNvPicPr/>
              <p:nvPr/>
            </p:nvPicPr>
            <p:blipFill>
              <a:blip r:embed="rId13"/>
              <a:stretch>
                <a:fillRect/>
              </a:stretch>
            </p:blipFill>
            <p:spPr>
              <a:xfrm>
                <a:off x="8616695" y="5357340"/>
                <a:ext cx="17388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حبر 14">
                <a:extLst>
                  <a:ext uri="{FF2B5EF4-FFF2-40B4-BE49-F238E27FC236}">
                    <a16:creationId xmlns:a16="http://schemas.microsoft.com/office/drawing/2014/main" id="{37348B6B-A7D5-39C6-E6F6-A770BE008784}"/>
                  </a:ext>
                </a:extLst>
              </p14:cNvPr>
              <p14:cNvContentPartPr/>
              <p14:nvPr/>
            </p14:nvContentPartPr>
            <p14:xfrm>
              <a:off x="8693375" y="5199300"/>
              <a:ext cx="94680" cy="1073880"/>
            </p14:xfrm>
          </p:contentPart>
        </mc:Choice>
        <mc:Fallback xmlns="">
          <p:pic>
            <p:nvPicPr>
              <p:cNvPr id="15" name="حبر 14">
                <a:extLst>
                  <a:ext uri="{FF2B5EF4-FFF2-40B4-BE49-F238E27FC236}">
                    <a16:creationId xmlns:a16="http://schemas.microsoft.com/office/drawing/2014/main" id="{37348B6B-A7D5-39C6-E6F6-A770BE008784}"/>
                  </a:ext>
                </a:extLst>
              </p:cNvPr>
              <p:cNvPicPr/>
              <p:nvPr/>
            </p:nvPicPr>
            <p:blipFill>
              <a:blip r:embed="rId15"/>
              <a:stretch>
                <a:fillRect/>
              </a:stretch>
            </p:blipFill>
            <p:spPr>
              <a:xfrm>
                <a:off x="8630735" y="5136300"/>
                <a:ext cx="220320" cy="119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حبر 15">
                <a:extLst>
                  <a:ext uri="{FF2B5EF4-FFF2-40B4-BE49-F238E27FC236}">
                    <a16:creationId xmlns:a16="http://schemas.microsoft.com/office/drawing/2014/main" id="{86920FD4-5565-9680-D809-56988426B053}"/>
                  </a:ext>
                </a:extLst>
              </p14:cNvPr>
              <p14:cNvContentPartPr/>
              <p14:nvPr/>
            </p14:nvContentPartPr>
            <p14:xfrm>
              <a:off x="8632895" y="5509980"/>
              <a:ext cx="38520" cy="158400"/>
            </p14:xfrm>
          </p:contentPart>
        </mc:Choice>
        <mc:Fallback xmlns="">
          <p:pic>
            <p:nvPicPr>
              <p:cNvPr id="16" name="حبر 15">
                <a:extLst>
                  <a:ext uri="{FF2B5EF4-FFF2-40B4-BE49-F238E27FC236}">
                    <a16:creationId xmlns:a16="http://schemas.microsoft.com/office/drawing/2014/main" id="{86920FD4-5565-9680-D809-56988426B053}"/>
                  </a:ext>
                </a:extLst>
              </p:cNvPr>
              <p:cNvPicPr/>
              <p:nvPr/>
            </p:nvPicPr>
            <p:blipFill>
              <a:blip r:embed="rId17"/>
              <a:stretch>
                <a:fillRect/>
              </a:stretch>
            </p:blipFill>
            <p:spPr>
              <a:xfrm>
                <a:off x="8570255" y="5447340"/>
                <a:ext cx="1641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حبر 16">
                <a:extLst>
                  <a:ext uri="{FF2B5EF4-FFF2-40B4-BE49-F238E27FC236}">
                    <a16:creationId xmlns:a16="http://schemas.microsoft.com/office/drawing/2014/main" id="{15F88039-6156-03D7-4E85-CA8283FB0DA6}"/>
                  </a:ext>
                </a:extLst>
              </p14:cNvPr>
              <p14:cNvContentPartPr/>
              <p14:nvPr/>
            </p14:nvContentPartPr>
            <p14:xfrm>
              <a:off x="8610935" y="5963220"/>
              <a:ext cx="42840" cy="202680"/>
            </p14:xfrm>
          </p:contentPart>
        </mc:Choice>
        <mc:Fallback xmlns="">
          <p:pic>
            <p:nvPicPr>
              <p:cNvPr id="17" name="حبر 16">
                <a:extLst>
                  <a:ext uri="{FF2B5EF4-FFF2-40B4-BE49-F238E27FC236}">
                    <a16:creationId xmlns:a16="http://schemas.microsoft.com/office/drawing/2014/main" id="{15F88039-6156-03D7-4E85-CA8283FB0DA6}"/>
                  </a:ext>
                </a:extLst>
              </p:cNvPr>
              <p:cNvPicPr/>
              <p:nvPr/>
            </p:nvPicPr>
            <p:blipFill>
              <a:blip r:embed="rId19"/>
              <a:stretch>
                <a:fillRect/>
              </a:stretch>
            </p:blipFill>
            <p:spPr>
              <a:xfrm>
                <a:off x="8547935" y="5900580"/>
                <a:ext cx="168480" cy="328320"/>
              </a:xfrm>
              <a:prstGeom prst="rect">
                <a:avLst/>
              </a:prstGeom>
            </p:spPr>
          </p:pic>
        </mc:Fallback>
      </mc:AlternateContent>
    </p:spTree>
    <p:extLst>
      <p:ext uri="{BB962C8B-B14F-4D97-AF65-F5344CB8AC3E}">
        <p14:creationId xmlns:p14="http://schemas.microsoft.com/office/powerpoint/2010/main" val="115963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B4D4F4-AD47-62BC-5F52-25918869F6F6}"/>
              </a:ext>
            </a:extLst>
          </p:cNvPr>
          <p:cNvSpPr>
            <a:spLocks noGrp="1"/>
          </p:cNvSpPr>
          <p:nvPr>
            <p:ph type="title"/>
          </p:nvPr>
        </p:nvSpPr>
        <p:spPr>
          <a:xfrm>
            <a:off x="2051720" y="980728"/>
            <a:ext cx="3816424" cy="504056"/>
          </a:xfrm>
        </p:spPr>
        <p:txBody>
          <a:bodyPr/>
          <a:lstStyle/>
          <a:p>
            <a:r>
              <a:rPr lang="en-US" sz="3600" dirty="0">
                <a:latin typeface="Calibri" panose="020F0502020204030204" pitchFamily="34" charset="0"/>
                <a:cs typeface="Calibri" panose="020F0502020204030204" pitchFamily="34" charset="0"/>
              </a:rPr>
              <a:t>Aldol Additions</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B7E6686C-70A5-8D51-2A96-D2C290B2F0AE}"/>
              </a:ext>
            </a:extLst>
          </p:cNvPr>
          <p:cNvSpPr>
            <a:spLocks noGrp="1"/>
          </p:cNvSpPr>
          <p:nvPr>
            <p:ph idx="1"/>
          </p:nvPr>
        </p:nvSpPr>
        <p:spPr>
          <a:xfrm>
            <a:off x="457200" y="1633112"/>
            <a:ext cx="8229600" cy="4996288"/>
          </a:xfrm>
        </p:spPr>
        <p:txBody>
          <a:bodyPr/>
          <a:lstStyle/>
          <a:p>
            <a:pPr marL="0" indent="0" algn="just" rtl="0">
              <a:buNone/>
            </a:pPr>
            <a:r>
              <a:rPr lang="en-US" dirty="0">
                <a:solidFill>
                  <a:srgbClr val="C00000"/>
                </a:solidFill>
              </a:rPr>
              <a:t>However, for most ketones, the aldol product is not favored, and poor yields are common. </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In this reaction, the reverse process is favored, that is, the β-hydroxy ketone is converted back into cyclohexanone more readily than the forward reaction. This reverse process, which is called a retro-aldol reaction (Mechanism 2), can be exploited in many situations (an example can be seen in the upcoming Practically Speaking box on muscle power).</a:t>
            </a:r>
            <a:endParaRPr lang="ar-IQ" dirty="0">
              <a:solidFill>
                <a:srgbClr val="C00000"/>
              </a:solidFill>
            </a:endParaRPr>
          </a:p>
        </p:txBody>
      </p:sp>
      <p:pic>
        <p:nvPicPr>
          <p:cNvPr id="5" name="صورة 4">
            <a:extLst>
              <a:ext uri="{FF2B5EF4-FFF2-40B4-BE49-F238E27FC236}">
                <a16:creationId xmlns:a16="http://schemas.microsoft.com/office/drawing/2014/main" id="{78DE6EE6-3FD1-78F2-8D96-3F207F1530D8}"/>
              </a:ext>
            </a:extLst>
          </p:cNvPr>
          <p:cNvPicPr>
            <a:picLocks noChangeAspect="1"/>
          </p:cNvPicPr>
          <p:nvPr/>
        </p:nvPicPr>
        <p:blipFill>
          <a:blip r:embed="rId2"/>
          <a:stretch>
            <a:fillRect/>
          </a:stretch>
        </p:blipFill>
        <p:spPr>
          <a:xfrm>
            <a:off x="2683011" y="2348880"/>
            <a:ext cx="3777977" cy="1567935"/>
          </a:xfrm>
          <a:prstGeom prst="rect">
            <a:avLst/>
          </a:prstGeom>
          <a:solidFill>
            <a:schemeClr val="accent1"/>
          </a:solidFill>
          <a:ln w="19050">
            <a:solidFill>
              <a:schemeClr val="accent1">
                <a:lumMod val="75000"/>
              </a:schemeClr>
            </a:solidFill>
          </a:ln>
        </p:spPr>
      </p:pic>
      <mc:AlternateContent xmlns:mc="http://schemas.openxmlformats.org/markup-compatibility/2006" xmlns:p14="http://schemas.microsoft.com/office/powerpoint/2010/main">
        <mc:Choice Requires="p14">
          <p:contentPart p14:bwMode="auto" r:id="rId3">
            <p14:nvContentPartPr>
              <p14:cNvPr id="7" name="حبر 6">
                <a:extLst>
                  <a:ext uri="{FF2B5EF4-FFF2-40B4-BE49-F238E27FC236}">
                    <a16:creationId xmlns:a16="http://schemas.microsoft.com/office/drawing/2014/main" id="{39AD7FDF-ABA7-089F-32F0-4B24A9AD8A0F}"/>
                  </a:ext>
                </a:extLst>
              </p14:cNvPr>
              <p14:cNvContentPartPr/>
              <p14:nvPr/>
            </p14:nvContentPartPr>
            <p14:xfrm>
              <a:off x="6839735" y="5634900"/>
              <a:ext cx="1847880" cy="818640"/>
            </p14:xfrm>
          </p:contentPart>
        </mc:Choice>
        <mc:Fallback xmlns="">
          <p:pic>
            <p:nvPicPr>
              <p:cNvPr id="7" name="حبر 6">
                <a:extLst>
                  <a:ext uri="{FF2B5EF4-FFF2-40B4-BE49-F238E27FC236}">
                    <a16:creationId xmlns:a16="http://schemas.microsoft.com/office/drawing/2014/main" id="{39AD7FDF-ABA7-089F-32F0-4B24A9AD8A0F}"/>
                  </a:ext>
                </a:extLst>
              </p:cNvPr>
              <p:cNvPicPr/>
              <p:nvPr/>
            </p:nvPicPr>
            <p:blipFill>
              <a:blip r:embed="rId4"/>
              <a:stretch>
                <a:fillRect/>
              </a:stretch>
            </p:blipFill>
            <p:spPr>
              <a:xfrm>
                <a:off x="6777095" y="5572260"/>
                <a:ext cx="197352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حبر 7">
                <a:extLst>
                  <a:ext uri="{FF2B5EF4-FFF2-40B4-BE49-F238E27FC236}">
                    <a16:creationId xmlns:a16="http://schemas.microsoft.com/office/drawing/2014/main" id="{F5DF11EF-1394-5097-C07E-54A0AA970301}"/>
                  </a:ext>
                </a:extLst>
              </p14:cNvPr>
              <p14:cNvContentPartPr/>
              <p14:nvPr/>
            </p14:nvContentPartPr>
            <p14:xfrm>
              <a:off x="7080935" y="6239700"/>
              <a:ext cx="932400" cy="236160"/>
            </p14:xfrm>
          </p:contentPart>
        </mc:Choice>
        <mc:Fallback xmlns="">
          <p:pic>
            <p:nvPicPr>
              <p:cNvPr id="8" name="حبر 7">
                <a:extLst>
                  <a:ext uri="{FF2B5EF4-FFF2-40B4-BE49-F238E27FC236}">
                    <a16:creationId xmlns:a16="http://schemas.microsoft.com/office/drawing/2014/main" id="{F5DF11EF-1394-5097-C07E-54A0AA970301}"/>
                  </a:ext>
                </a:extLst>
              </p:cNvPr>
              <p:cNvPicPr/>
              <p:nvPr/>
            </p:nvPicPr>
            <p:blipFill>
              <a:blip r:embed="rId6"/>
              <a:stretch>
                <a:fillRect/>
              </a:stretch>
            </p:blipFill>
            <p:spPr>
              <a:xfrm>
                <a:off x="7017935" y="6176700"/>
                <a:ext cx="10580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حبر 8">
                <a:extLst>
                  <a:ext uri="{FF2B5EF4-FFF2-40B4-BE49-F238E27FC236}">
                    <a16:creationId xmlns:a16="http://schemas.microsoft.com/office/drawing/2014/main" id="{4ACF48EE-CA1B-3A5F-C722-0CAEF727ADAA}"/>
                  </a:ext>
                </a:extLst>
              </p14:cNvPr>
              <p14:cNvContentPartPr/>
              <p14:nvPr/>
            </p14:nvContentPartPr>
            <p14:xfrm>
              <a:off x="7576655" y="6574860"/>
              <a:ext cx="417960" cy="76320"/>
            </p14:xfrm>
          </p:contentPart>
        </mc:Choice>
        <mc:Fallback xmlns="">
          <p:pic>
            <p:nvPicPr>
              <p:cNvPr id="9" name="حبر 8">
                <a:extLst>
                  <a:ext uri="{FF2B5EF4-FFF2-40B4-BE49-F238E27FC236}">
                    <a16:creationId xmlns:a16="http://schemas.microsoft.com/office/drawing/2014/main" id="{4ACF48EE-CA1B-3A5F-C722-0CAEF727ADAA}"/>
                  </a:ext>
                </a:extLst>
              </p:cNvPr>
              <p:cNvPicPr/>
              <p:nvPr/>
            </p:nvPicPr>
            <p:blipFill>
              <a:blip r:embed="rId8"/>
              <a:stretch>
                <a:fillRect/>
              </a:stretch>
            </p:blipFill>
            <p:spPr>
              <a:xfrm>
                <a:off x="7514015" y="6512220"/>
                <a:ext cx="543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حبر 9">
                <a:extLst>
                  <a:ext uri="{FF2B5EF4-FFF2-40B4-BE49-F238E27FC236}">
                    <a16:creationId xmlns:a16="http://schemas.microsoft.com/office/drawing/2014/main" id="{646D2D92-0433-D9C2-4B79-A479752A2772}"/>
                  </a:ext>
                </a:extLst>
              </p14:cNvPr>
              <p14:cNvContentPartPr/>
              <p14:nvPr/>
            </p14:nvContentPartPr>
            <p14:xfrm>
              <a:off x="8867975" y="5258700"/>
              <a:ext cx="54720" cy="335520"/>
            </p14:xfrm>
          </p:contentPart>
        </mc:Choice>
        <mc:Fallback xmlns="">
          <p:pic>
            <p:nvPicPr>
              <p:cNvPr id="10" name="حبر 9">
                <a:extLst>
                  <a:ext uri="{FF2B5EF4-FFF2-40B4-BE49-F238E27FC236}">
                    <a16:creationId xmlns:a16="http://schemas.microsoft.com/office/drawing/2014/main" id="{646D2D92-0433-D9C2-4B79-A479752A2772}"/>
                  </a:ext>
                </a:extLst>
              </p:cNvPr>
              <p:cNvPicPr/>
              <p:nvPr/>
            </p:nvPicPr>
            <p:blipFill>
              <a:blip r:embed="rId10"/>
              <a:stretch>
                <a:fillRect/>
              </a:stretch>
            </p:blipFill>
            <p:spPr>
              <a:xfrm>
                <a:off x="8805335" y="5195700"/>
                <a:ext cx="18036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حبر 10">
                <a:extLst>
                  <a:ext uri="{FF2B5EF4-FFF2-40B4-BE49-F238E27FC236}">
                    <a16:creationId xmlns:a16="http://schemas.microsoft.com/office/drawing/2014/main" id="{07A7D908-B520-4B41-988B-78583E97EC95}"/>
                  </a:ext>
                </a:extLst>
              </p14:cNvPr>
              <p14:cNvContentPartPr/>
              <p14:nvPr/>
            </p14:nvContentPartPr>
            <p14:xfrm>
              <a:off x="8753855" y="5539500"/>
              <a:ext cx="360" cy="243000"/>
            </p14:xfrm>
          </p:contentPart>
        </mc:Choice>
        <mc:Fallback xmlns="">
          <p:pic>
            <p:nvPicPr>
              <p:cNvPr id="11" name="حبر 10">
                <a:extLst>
                  <a:ext uri="{FF2B5EF4-FFF2-40B4-BE49-F238E27FC236}">
                    <a16:creationId xmlns:a16="http://schemas.microsoft.com/office/drawing/2014/main" id="{07A7D908-B520-4B41-988B-78583E97EC95}"/>
                  </a:ext>
                </a:extLst>
              </p:cNvPr>
              <p:cNvPicPr/>
              <p:nvPr/>
            </p:nvPicPr>
            <p:blipFill>
              <a:blip r:embed="rId12"/>
              <a:stretch>
                <a:fillRect/>
              </a:stretch>
            </p:blipFill>
            <p:spPr>
              <a:xfrm>
                <a:off x="8691215" y="5476860"/>
                <a:ext cx="126000" cy="368640"/>
              </a:xfrm>
              <a:prstGeom prst="rect">
                <a:avLst/>
              </a:prstGeom>
            </p:spPr>
          </p:pic>
        </mc:Fallback>
      </mc:AlternateContent>
      <p:pic>
        <p:nvPicPr>
          <p:cNvPr id="15" name="صورة 14">
            <a:extLst>
              <a:ext uri="{FF2B5EF4-FFF2-40B4-BE49-F238E27FC236}">
                <a16:creationId xmlns:a16="http://schemas.microsoft.com/office/drawing/2014/main" id="{2B547457-2955-4391-23B6-52BB6A9E3A53}"/>
              </a:ext>
            </a:extLst>
          </p:cNvPr>
          <p:cNvPicPr>
            <a:picLocks noChangeAspect="1"/>
          </p:cNvPicPr>
          <p:nvPr/>
        </p:nvPicPr>
        <p:blipFill>
          <a:blip r:embed="rId13"/>
          <a:stretch>
            <a:fillRect/>
          </a:stretch>
        </p:blipFill>
        <p:spPr>
          <a:xfrm>
            <a:off x="6310536" y="829575"/>
            <a:ext cx="2376264" cy="850353"/>
          </a:xfrm>
          <a:prstGeom prst="rect">
            <a:avLst/>
          </a:prstGeom>
        </p:spPr>
      </p:pic>
    </p:spTree>
    <p:extLst>
      <p:ext uri="{BB962C8B-B14F-4D97-AF65-F5344CB8AC3E}">
        <p14:creationId xmlns:p14="http://schemas.microsoft.com/office/powerpoint/2010/main" val="139573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13C7D5-3C2B-9734-4658-DCBC1B543042}"/>
              </a:ext>
            </a:extLst>
          </p:cNvPr>
          <p:cNvSpPr>
            <a:spLocks noGrp="1"/>
          </p:cNvSpPr>
          <p:nvPr>
            <p:ph type="title"/>
          </p:nvPr>
        </p:nvSpPr>
        <p:spPr>
          <a:xfrm>
            <a:off x="2575198" y="889003"/>
            <a:ext cx="4569668" cy="576064"/>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Retro-Aldol Additions</a:t>
            </a:r>
            <a:endParaRPr lang="ar-IQ" dirty="0"/>
          </a:p>
        </p:txBody>
      </p:sp>
      <p:sp>
        <p:nvSpPr>
          <p:cNvPr id="3" name="عنصر نائب للمحتوى 2">
            <a:extLst>
              <a:ext uri="{FF2B5EF4-FFF2-40B4-BE49-F238E27FC236}">
                <a16:creationId xmlns:a16="http://schemas.microsoft.com/office/drawing/2014/main" id="{2A0E9C3D-B112-8EC7-A96F-59EAC70F5DC1}"/>
              </a:ext>
            </a:extLst>
          </p:cNvPr>
          <p:cNvSpPr>
            <a:spLocks noGrp="1"/>
          </p:cNvSpPr>
          <p:nvPr>
            <p:ph idx="1"/>
          </p:nvPr>
        </p:nvSpPr>
        <p:spPr>
          <a:xfrm>
            <a:off x="457200" y="1484784"/>
            <a:ext cx="8435280" cy="5144616"/>
          </a:xfrm>
        </p:spPr>
        <p:txBody>
          <a:bodyPr/>
          <a:lstStyle/>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just" rtl="0">
              <a:buNone/>
            </a:pPr>
            <a:endParaRPr lang="en-US" dirty="0"/>
          </a:p>
          <a:p>
            <a:pPr marL="0" indent="0" algn="just" rtl="0">
              <a:buNone/>
            </a:pPr>
            <a:endParaRPr lang="en-US" dirty="0"/>
          </a:p>
          <a:p>
            <a:pPr marL="0" indent="0" algn="just" rtl="0">
              <a:buNone/>
            </a:pPr>
            <a:r>
              <a:rPr lang="en-US" dirty="0">
                <a:solidFill>
                  <a:srgbClr val="C00000"/>
                </a:solidFill>
              </a:rPr>
              <a:t>Once again, this mechanism has three steps. In fact, these three steps are simply the reverse of the three steps for an aldol addition reaction. Notice that the second step in this mechanism involves re-formation of a carbonyl group to expel an enolate ion as a leaving group. This reaction therefore represents another exception to the rule about avoiding the expulsion of C−. This exception is justified because an enolate is resonance stabilized, with the vast majority of the negative charge residing on the oxygen atom.</a:t>
            </a:r>
            <a:endParaRPr lang="ar-IQ" dirty="0">
              <a:solidFill>
                <a:srgbClr val="C00000"/>
              </a:solidFill>
            </a:endParaRPr>
          </a:p>
        </p:txBody>
      </p:sp>
      <p:pic>
        <p:nvPicPr>
          <p:cNvPr id="6" name="صورة 5">
            <a:extLst>
              <a:ext uri="{FF2B5EF4-FFF2-40B4-BE49-F238E27FC236}">
                <a16:creationId xmlns:a16="http://schemas.microsoft.com/office/drawing/2014/main" id="{6BEE54BC-D618-41B6-EC98-227025EF9EF1}"/>
              </a:ext>
            </a:extLst>
          </p:cNvPr>
          <p:cNvPicPr>
            <a:picLocks noChangeAspect="1"/>
          </p:cNvPicPr>
          <p:nvPr/>
        </p:nvPicPr>
        <p:blipFill>
          <a:blip r:embed="rId2"/>
          <a:stretch>
            <a:fillRect/>
          </a:stretch>
        </p:blipFill>
        <p:spPr>
          <a:xfrm>
            <a:off x="971600" y="1524218"/>
            <a:ext cx="7524328" cy="2840886"/>
          </a:xfrm>
          <a:prstGeom prst="rect">
            <a:avLst/>
          </a:prstGeom>
          <a:solidFill>
            <a:schemeClr val="accent1"/>
          </a:solidFill>
          <a:ln w="19050">
            <a:solidFill>
              <a:schemeClr val="accent1">
                <a:lumMod val="75000"/>
              </a:schemeClr>
            </a:solidFill>
          </a:ln>
        </p:spPr>
      </p:pic>
    </p:spTree>
    <p:extLst>
      <p:ext uri="{BB962C8B-B14F-4D97-AF65-F5344CB8AC3E}">
        <p14:creationId xmlns:p14="http://schemas.microsoft.com/office/powerpoint/2010/main" val="174745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6731150-4346-307A-8053-3BA01922A048}"/>
              </a:ext>
            </a:extLst>
          </p:cNvPr>
          <p:cNvSpPr>
            <a:spLocks noGrp="1"/>
          </p:cNvSpPr>
          <p:nvPr>
            <p:ph type="title"/>
          </p:nvPr>
        </p:nvSpPr>
        <p:spPr>
          <a:xfrm>
            <a:off x="1979712" y="836712"/>
            <a:ext cx="5338936" cy="720080"/>
          </a:xfrm>
        </p:spPr>
        <p:txBody>
          <a:bodyPr/>
          <a:lstStyle/>
          <a:p>
            <a:r>
              <a:rPr lang="en-US" sz="3600" dirty="0">
                <a:latin typeface="Calibri" panose="020F0502020204030204" pitchFamily="34" charset="0"/>
                <a:cs typeface="Calibri" panose="020F0502020204030204" pitchFamily="34" charset="0"/>
              </a:rPr>
              <a:t>Aldol Condensations </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3536D469-F88D-97E9-F82C-69A7D00E7AC5}"/>
              </a:ext>
            </a:extLst>
          </p:cNvPr>
          <p:cNvSpPr>
            <a:spLocks noGrp="1"/>
          </p:cNvSpPr>
          <p:nvPr>
            <p:ph idx="1"/>
          </p:nvPr>
        </p:nvSpPr>
        <p:spPr>
          <a:xfrm>
            <a:off x="457200" y="1628800"/>
            <a:ext cx="8229600" cy="5112568"/>
          </a:xfrm>
        </p:spPr>
        <p:txBody>
          <a:bodyPr/>
          <a:lstStyle/>
          <a:p>
            <a:pPr marL="0" indent="0" algn="just" rtl="0">
              <a:buNone/>
            </a:pPr>
            <a:r>
              <a:rPr lang="en-US" dirty="0">
                <a:solidFill>
                  <a:srgbClr val="C00000"/>
                </a:solidFill>
              </a:rPr>
              <a:t>When heated in acidic or basic conditions, the product of an aldol addition reaction will undergo elimination to produce unsaturation between the α and β positions:</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Practically, this transformation is most readily achieved when an aldol addition is performed at elevated temperature. Under these basic conditions, the aldol addition reaction occurs, followed by dehydration to give an α,β-unsaturated product.</a:t>
            </a:r>
            <a:endParaRPr lang="ar-IQ" dirty="0">
              <a:solidFill>
                <a:srgbClr val="C00000"/>
              </a:solidFill>
            </a:endParaRPr>
          </a:p>
        </p:txBody>
      </p:sp>
      <p:pic>
        <p:nvPicPr>
          <p:cNvPr id="5" name="صورة 4">
            <a:extLst>
              <a:ext uri="{FF2B5EF4-FFF2-40B4-BE49-F238E27FC236}">
                <a16:creationId xmlns:a16="http://schemas.microsoft.com/office/drawing/2014/main" id="{E94A72A5-ED7D-4D9B-2D6B-7462DE3C99FE}"/>
              </a:ext>
            </a:extLst>
          </p:cNvPr>
          <p:cNvPicPr>
            <a:picLocks noChangeAspect="1"/>
          </p:cNvPicPr>
          <p:nvPr/>
        </p:nvPicPr>
        <p:blipFill>
          <a:blip r:embed="rId2"/>
          <a:stretch>
            <a:fillRect/>
          </a:stretch>
        </p:blipFill>
        <p:spPr>
          <a:xfrm>
            <a:off x="2195736" y="2636912"/>
            <a:ext cx="5533231" cy="1167038"/>
          </a:xfrm>
          <a:prstGeom prst="rect">
            <a:avLst/>
          </a:prstGeom>
          <a:solidFill>
            <a:schemeClr val="accent1"/>
          </a:solidFill>
          <a:ln w="19050">
            <a:solidFill>
              <a:schemeClr val="accent1"/>
            </a:solidFill>
          </a:ln>
        </p:spPr>
      </p:pic>
      <p:pic>
        <p:nvPicPr>
          <p:cNvPr id="7" name="صورة 6">
            <a:extLst>
              <a:ext uri="{FF2B5EF4-FFF2-40B4-BE49-F238E27FC236}">
                <a16:creationId xmlns:a16="http://schemas.microsoft.com/office/drawing/2014/main" id="{E3C6FBAE-0A6D-90EE-1D77-47530ADCAE30}"/>
              </a:ext>
            </a:extLst>
          </p:cNvPr>
          <p:cNvPicPr>
            <a:picLocks noChangeAspect="1"/>
          </p:cNvPicPr>
          <p:nvPr/>
        </p:nvPicPr>
        <p:blipFill>
          <a:blip r:embed="rId3"/>
          <a:stretch>
            <a:fillRect/>
          </a:stretch>
        </p:blipFill>
        <p:spPr>
          <a:xfrm>
            <a:off x="2267744" y="5445224"/>
            <a:ext cx="5860153" cy="1184176"/>
          </a:xfrm>
          <a:prstGeom prst="rect">
            <a:avLst/>
          </a:prstGeom>
          <a:solidFill>
            <a:schemeClr val="accent1"/>
          </a:solidFill>
          <a:ln w="19050">
            <a:solidFill>
              <a:schemeClr val="accent1"/>
            </a:solidFill>
          </a:ln>
        </p:spPr>
      </p:pic>
      <mc:AlternateContent xmlns:mc="http://schemas.openxmlformats.org/markup-compatibility/2006" xmlns:p14="http://schemas.microsoft.com/office/powerpoint/2010/main">
        <mc:Choice Requires="p14">
          <p:contentPart p14:bwMode="auto" r:id="rId4">
            <p14:nvContentPartPr>
              <p14:cNvPr id="8" name="حبر 7">
                <a:extLst>
                  <a:ext uri="{FF2B5EF4-FFF2-40B4-BE49-F238E27FC236}">
                    <a16:creationId xmlns:a16="http://schemas.microsoft.com/office/drawing/2014/main" id="{B352F64F-AA4E-E9E2-0F6A-934A86EF8DF1}"/>
                  </a:ext>
                </a:extLst>
              </p14:cNvPr>
              <p14:cNvContentPartPr/>
              <p14:nvPr/>
            </p14:nvContentPartPr>
            <p14:xfrm>
              <a:off x="8740175" y="5412420"/>
              <a:ext cx="302400" cy="577440"/>
            </p14:xfrm>
          </p:contentPart>
        </mc:Choice>
        <mc:Fallback xmlns="">
          <p:pic>
            <p:nvPicPr>
              <p:cNvPr id="8" name="حبر 7">
                <a:extLst>
                  <a:ext uri="{FF2B5EF4-FFF2-40B4-BE49-F238E27FC236}">
                    <a16:creationId xmlns:a16="http://schemas.microsoft.com/office/drawing/2014/main" id="{B352F64F-AA4E-E9E2-0F6A-934A86EF8DF1}"/>
                  </a:ext>
                </a:extLst>
              </p:cNvPr>
              <p:cNvPicPr/>
              <p:nvPr/>
            </p:nvPicPr>
            <p:blipFill>
              <a:blip r:embed="rId5"/>
              <a:stretch>
                <a:fillRect/>
              </a:stretch>
            </p:blipFill>
            <p:spPr>
              <a:xfrm>
                <a:off x="8677535" y="5349420"/>
                <a:ext cx="42804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حبر 8">
                <a:extLst>
                  <a:ext uri="{FF2B5EF4-FFF2-40B4-BE49-F238E27FC236}">
                    <a16:creationId xmlns:a16="http://schemas.microsoft.com/office/drawing/2014/main" id="{297BF583-5083-D59F-B1B2-2140A65DEEE9}"/>
                  </a:ext>
                </a:extLst>
              </p14:cNvPr>
              <p14:cNvContentPartPr/>
              <p14:nvPr/>
            </p14:nvContentPartPr>
            <p14:xfrm>
              <a:off x="8894615" y="5756220"/>
              <a:ext cx="101520" cy="395640"/>
            </p14:xfrm>
          </p:contentPart>
        </mc:Choice>
        <mc:Fallback xmlns="">
          <p:pic>
            <p:nvPicPr>
              <p:cNvPr id="9" name="حبر 8">
                <a:extLst>
                  <a:ext uri="{FF2B5EF4-FFF2-40B4-BE49-F238E27FC236}">
                    <a16:creationId xmlns:a16="http://schemas.microsoft.com/office/drawing/2014/main" id="{297BF583-5083-D59F-B1B2-2140A65DEEE9}"/>
                  </a:ext>
                </a:extLst>
              </p:cNvPr>
              <p:cNvPicPr/>
              <p:nvPr/>
            </p:nvPicPr>
            <p:blipFill>
              <a:blip r:embed="rId7"/>
              <a:stretch>
                <a:fillRect/>
              </a:stretch>
            </p:blipFill>
            <p:spPr>
              <a:xfrm>
                <a:off x="8831975" y="5693580"/>
                <a:ext cx="22716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حبر 10">
                <a:extLst>
                  <a:ext uri="{FF2B5EF4-FFF2-40B4-BE49-F238E27FC236}">
                    <a16:creationId xmlns:a16="http://schemas.microsoft.com/office/drawing/2014/main" id="{A9BE6956-0A80-E03C-D0A5-B15539041330}"/>
                  </a:ext>
                </a:extLst>
              </p14:cNvPr>
              <p14:cNvContentPartPr/>
              <p14:nvPr/>
            </p14:nvContentPartPr>
            <p14:xfrm>
              <a:off x="8383415" y="5264820"/>
              <a:ext cx="370800" cy="1419480"/>
            </p14:xfrm>
          </p:contentPart>
        </mc:Choice>
        <mc:Fallback xmlns="">
          <p:pic>
            <p:nvPicPr>
              <p:cNvPr id="11" name="حبر 10">
                <a:extLst>
                  <a:ext uri="{FF2B5EF4-FFF2-40B4-BE49-F238E27FC236}">
                    <a16:creationId xmlns:a16="http://schemas.microsoft.com/office/drawing/2014/main" id="{A9BE6956-0A80-E03C-D0A5-B15539041330}"/>
                  </a:ext>
                </a:extLst>
              </p:cNvPr>
              <p:cNvPicPr/>
              <p:nvPr/>
            </p:nvPicPr>
            <p:blipFill>
              <a:blip r:embed="rId9"/>
              <a:stretch>
                <a:fillRect/>
              </a:stretch>
            </p:blipFill>
            <p:spPr>
              <a:xfrm>
                <a:off x="8320415" y="5202180"/>
                <a:ext cx="496440" cy="154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حبر 11">
                <a:extLst>
                  <a:ext uri="{FF2B5EF4-FFF2-40B4-BE49-F238E27FC236}">
                    <a16:creationId xmlns:a16="http://schemas.microsoft.com/office/drawing/2014/main" id="{AA8C503F-9CF6-831E-612C-2F4BBB567CF5}"/>
                  </a:ext>
                </a:extLst>
              </p14:cNvPr>
              <p14:cNvContentPartPr/>
              <p14:nvPr/>
            </p14:nvContentPartPr>
            <p14:xfrm>
              <a:off x="8827295" y="5471100"/>
              <a:ext cx="202680" cy="163080"/>
            </p14:xfrm>
          </p:contentPart>
        </mc:Choice>
        <mc:Fallback xmlns="">
          <p:pic>
            <p:nvPicPr>
              <p:cNvPr id="12" name="حبر 11">
                <a:extLst>
                  <a:ext uri="{FF2B5EF4-FFF2-40B4-BE49-F238E27FC236}">
                    <a16:creationId xmlns:a16="http://schemas.microsoft.com/office/drawing/2014/main" id="{AA8C503F-9CF6-831E-612C-2F4BBB567CF5}"/>
                  </a:ext>
                </a:extLst>
              </p:cNvPr>
              <p:cNvPicPr/>
              <p:nvPr/>
            </p:nvPicPr>
            <p:blipFill>
              <a:blip r:embed="rId11"/>
              <a:stretch>
                <a:fillRect/>
              </a:stretch>
            </p:blipFill>
            <p:spPr>
              <a:xfrm>
                <a:off x="8764295" y="5408100"/>
                <a:ext cx="3283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حبر 12">
                <a:extLst>
                  <a:ext uri="{FF2B5EF4-FFF2-40B4-BE49-F238E27FC236}">
                    <a16:creationId xmlns:a16="http://schemas.microsoft.com/office/drawing/2014/main" id="{C1246CF4-E047-E985-078A-EB770CBDBB7C}"/>
                  </a:ext>
                </a:extLst>
              </p14:cNvPr>
              <p14:cNvContentPartPr/>
              <p14:nvPr/>
            </p14:nvContentPartPr>
            <p14:xfrm>
              <a:off x="8261375" y="5305500"/>
              <a:ext cx="116640" cy="1223280"/>
            </p14:xfrm>
          </p:contentPart>
        </mc:Choice>
        <mc:Fallback xmlns="">
          <p:pic>
            <p:nvPicPr>
              <p:cNvPr id="13" name="حبر 12">
                <a:extLst>
                  <a:ext uri="{FF2B5EF4-FFF2-40B4-BE49-F238E27FC236}">
                    <a16:creationId xmlns:a16="http://schemas.microsoft.com/office/drawing/2014/main" id="{C1246CF4-E047-E985-078A-EB770CBDBB7C}"/>
                  </a:ext>
                </a:extLst>
              </p:cNvPr>
              <p:cNvPicPr/>
              <p:nvPr/>
            </p:nvPicPr>
            <p:blipFill>
              <a:blip r:embed="rId13"/>
              <a:stretch>
                <a:fillRect/>
              </a:stretch>
            </p:blipFill>
            <p:spPr>
              <a:xfrm>
                <a:off x="8198375" y="5242500"/>
                <a:ext cx="242280" cy="1348920"/>
              </a:xfrm>
              <a:prstGeom prst="rect">
                <a:avLst/>
              </a:prstGeom>
            </p:spPr>
          </p:pic>
        </mc:Fallback>
      </mc:AlternateContent>
    </p:spTree>
    <p:extLst>
      <p:ext uri="{BB962C8B-B14F-4D97-AF65-F5344CB8AC3E}">
        <p14:creationId xmlns:p14="http://schemas.microsoft.com/office/powerpoint/2010/main" val="293350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33B164-94A1-FDBF-1243-E5B8A35D2081}"/>
              </a:ext>
            </a:extLst>
          </p:cNvPr>
          <p:cNvSpPr>
            <a:spLocks noGrp="1"/>
          </p:cNvSpPr>
          <p:nvPr>
            <p:ph type="title"/>
          </p:nvPr>
        </p:nvSpPr>
        <p:spPr>
          <a:xfrm>
            <a:off x="1979712" y="836712"/>
            <a:ext cx="4746848"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Aldol Condensations </a:t>
            </a:r>
            <a:endParaRPr lang="ar-IQ" dirty="0"/>
          </a:p>
        </p:txBody>
      </p:sp>
      <p:sp>
        <p:nvSpPr>
          <p:cNvPr id="3" name="عنصر نائب للمحتوى 2">
            <a:extLst>
              <a:ext uri="{FF2B5EF4-FFF2-40B4-BE49-F238E27FC236}">
                <a16:creationId xmlns:a16="http://schemas.microsoft.com/office/drawing/2014/main" id="{F9805616-6244-BDCC-8BB4-AFCB6EE118E5}"/>
              </a:ext>
            </a:extLst>
          </p:cNvPr>
          <p:cNvSpPr>
            <a:spLocks noGrp="1"/>
          </p:cNvSpPr>
          <p:nvPr>
            <p:ph idx="1"/>
          </p:nvPr>
        </p:nvSpPr>
        <p:spPr>
          <a:xfrm>
            <a:off x="457200" y="1558498"/>
            <a:ext cx="8229600" cy="5072608"/>
          </a:xfrm>
        </p:spPr>
        <p:txBody>
          <a:bodyPr/>
          <a:lstStyle/>
          <a:p>
            <a:pPr marL="0" indent="0" algn="just" rtl="0">
              <a:buNone/>
            </a:pPr>
            <a:r>
              <a:rPr lang="en-US" dirty="0">
                <a:solidFill>
                  <a:srgbClr val="C00000"/>
                </a:solidFill>
              </a:rPr>
              <a:t>This two-step process (aldol addition plus dehydration) is called an aldol condensation. The term condensation is used to refer to any reaction in which two molecules undergo addition accompanied by the loss of a small molecule such as water, carbon dioxide, or nitrogen gas. In the case of aldol condensations, water is the small molecule that is lost. Notice that the product of an aldol addition is a β-hydroxy aldehyde or ketone, while the product of an aldol condensation is an α,β-unsaturated aldehyde or ketone.</a:t>
            </a:r>
            <a:endParaRPr lang="ar-IQ" dirty="0">
              <a:solidFill>
                <a:srgbClr val="C00000"/>
              </a:solidFill>
            </a:endParaRPr>
          </a:p>
        </p:txBody>
      </p:sp>
      <p:pic>
        <p:nvPicPr>
          <p:cNvPr id="5" name="صورة 4">
            <a:extLst>
              <a:ext uri="{FF2B5EF4-FFF2-40B4-BE49-F238E27FC236}">
                <a16:creationId xmlns:a16="http://schemas.microsoft.com/office/drawing/2014/main" id="{D2045B33-6F72-2099-EEE6-C42A6C2298CC}"/>
              </a:ext>
            </a:extLst>
          </p:cNvPr>
          <p:cNvPicPr>
            <a:picLocks noChangeAspect="1"/>
          </p:cNvPicPr>
          <p:nvPr/>
        </p:nvPicPr>
        <p:blipFill>
          <a:blip r:embed="rId2"/>
          <a:stretch>
            <a:fillRect/>
          </a:stretch>
        </p:blipFill>
        <p:spPr>
          <a:xfrm>
            <a:off x="1259632" y="4005064"/>
            <a:ext cx="7198590" cy="2650228"/>
          </a:xfrm>
          <a:prstGeom prst="rect">
            <a:avLst/>
          </a:prstGeom>
          <a:solidFill>
            <a:schemeClr val="accent1"/>
          </a:solidFill>
          <a:ln w="19050">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6" name="حبر 5">
                <a:extLst>
                  <a:ext uri="{FF2B5EF4-FFF2-40B4-BE49-F238E27FC236}">
                    <a16:creationId xmlns:a16="http://schemas.microsoft.com/office/drawing/2014/main" id="{F00EB502-86F9-0BAB-3F10-5E67650E2AF2}"/>
                  </a:ext>
                </a:extLst>
              </p14:cNvPr>
              <p14:cNvContentPartPr/>
              <p14:nvPr/>
            </p14:nvContentPartPr>
            <p14:xfrm>
              <a:off x="8708495" y="5110020"/>
              <a:ext cx="281520" cy="1162080"/>
            </p14:xfrm>
          </p:contentPart>
        </mc:Choice>
        <mc:Fallback xmlns="">
          <p:pic>
            <p:nvPicPr>
              <p:cNvPr id="6" name="حبر 5">
                <a:extLst>
                  <a:ext uri="{FF2B5EF4-FFF2-40B4-BE49-F238E27FC236}">
                    <a16:creationId xmlns:a16="http://schemas.microsoft.com/office/drawing/2014/main" id="{F00EB502-86F9-0BAB-3F10-5E67650E2AF2}"/>
                  </a:ext>
                </a:extLst>
              </p:cNvPr>
              <p:cNvPicPr/>
              <p:nvPr/>
            </p:nvPicPr>
            <p:blipFill>
              <a:blip r:embed="rId4"/>
              <a:stretch>
                <a:fillRect/>
              </a:stretch>
            </p:blipFill>
            <p:spPr>
              <a:xfrm>
                <a:off x="8645495" y="5047020"/>
                <a:ext cx="407160" cy="128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حبر 6">
                <a:extLst>
                  <a:ext uri="{FF2B5EF4-FFF2-40B4-BE49-F238E27FC236}">
                    <a16:creationId xmlns:a16="http://schemas.microsoft.com/office/drawing/2014/main" id="{20A57163-B258-63C7-DDBF-A68EB99A587F}"/>
                  </a:ext>
                </a:extLst>
              </p14:cNvPr>
              <p14:cNvContentPartPr/>
              <p14:nvPr/>
            </p14:nvContentPartPr>
            <p14:xfrm>
              <a:off x="8847815" y="5467140"/>
              <a:ext cx="360" cy="234720"/>
            </p14:xfrm>
          </p:contentPart>
        </mc:Choice>
        <mc:Fallback xmlns="">
          <p:pic>
            <p:nvPicPr>
              <p:cNvPr id="7" name="حبر 6">
                <a:extLst>
                  <a:ext uri="{FF2B5EF4-FFF2-40B4-BE49-F238E27FC236}">
                    <a16:creationId xmlns:a16="http://schemas.microsoft.com/office/drawing/2014/main" id="{20A57163-B258-63C7-DDBF-A68EB99A587F}"/>
                  </a:ext>
                </a:extLst>
              </p:cNvPr>
              <p:cNvPicPr/>
              <p:nvPr/>
            </p:nvPicPr>
            <p:blipFill>
              <a:blip r:embed="rId6"/>
              <a:stretch>
                <a:fillRect/>
              </a:stretch>
            </p:blipFill>
            <p:spPr>
              <a:xfrm>
                <a:off x="8785175" y="5404500"/>
                <a:ext cx="1260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حبر 7">
                <a:extLst>
                  <a:ext uri="{FF2B5EF4-FFF2-40B4-BE49-F238E27FC236}">
                    <a16:creationId xmlns:a16="http://schemas.microsoft.com/office/drawing/2014/main" id="{D035E9EB-EEF4-C97F-F795-BD0774C28996}"/>
                  </a:ext>
                </a:extLst>
              </p14:cNvPr>
              <p14:cNvContentPartPr/>
              <p14:nvPr/>
            </p14:nvContentPartPr>
            <p14:xfrm>
              <a:off x="8605895" y="5587020"/>
              <a:ext cx="74160" cy="564120"/>
            </p14:xfrm>
          </p:contentPart>
        </mc:Choice>
        <mc:Fallback xmlns="">
          <p:pic>
            <p:nvPicPr>
              <p:cNvPr id="8" name="حبر 7">
                <a:extLst>
                  <a:ext uri="{FF2B5EF4-FFF2-40B4-BE49-F238E27FC236}">
                    <a16:creationId xmlns:a16="http://schemas.microsoft.com/office/drawing/2014/main" id="{D035E9EB-EEF4-C97F-F795-BD0774C28996}"/>
                  </a:ext>
                </a:extLst>
              </p:cNvPr>
              <p:cNvPicPr/>
              <p:nvPr/>
            </p:nvPicPr>
            <p:blipFill>
              <a:blip r:embed="rId8"/>
              <a:stretch>
                <a:fillRect/>
              </a:stretch>
            </p:blipFill>
            <p:spPr>
              <a:xfrm>
                <a:off x="8543255" y="5524380"/>
                <a:ext cx="199800" cy="689760"/>
              </a:xfrm>
              <a:prstGeom prst="rect">
                <a:avLst/>
              </a:prstGeom>
            </p:spPr>
          </p:pic>
        </mc:Fallback>
      </mc:AlternateContent>
    </p:spTree>
    <p:extLst>
      <p:ext uri="{BB962C8B-B14F-4D97-AF65-F5344CB8AC3E}">
        <p14:creationId xmlns:p14="http://schemas.microsoft.com/office/powerpoint/2010/main" val="4024303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6D1AA7-2BB4-40E2-400D-F21CA040E10C}"/>
              </a:ext>
            </a:extLst>
          </p:cNvPr>
          <p:cNvSpPr>
            <a:spLocks noGrp="1"/>
          </p:cNvSpPr>
          <p:nvPr>
            <p:ph type="title"/>
          </p:nvPr>
        </p:nvSpPr>
        <p:spPr>
          <a:xfrm>
            <a:off x="1835696" y="836712"/>
            <a:ext cx="6851104" cy="642392"/>
          </a:xfrm>
        </p:spPr>
        <p:txBody>
          <a:bodyPr/>
          <a:lstStyle/>
          <a:p>
            <a:r>
              <a:rPr lang="en-US" sz="3600" dirty="0">
                <a:latin typeface="Calibri" panose="020F0502020204030204" pitchFamily="34" charset="0"/>
                <a:cs typeface="Calibri" panose="020F0502020204030204" pitchFamily="34" charset="0"/>
              </a:rPr>
              <a:t>Mechanism (1) Aldol Condensation </a:t>
            </a:r>
            <a:endParaRPr lang="ar-IQ" sz="3600" dirty="0">
              <a:latin typeface="Calibri" panose="020F0502020204030204" pitchFamily="34" charset="0"/>
              <a:cs typeface="Calibri" panose="020F0502020204030204" pitchFamily="34" charset="0"/>
            </a:endParaRPr>
          </a:p>
        </p:txBody>
      </p:sp>
      <p:pic>
        <p:nvPicPr>
          <p:cNvPr id="5" name="عنصر نائب للمحتوى 4">
            <a:extLst>
              <a:ext uri="{FF2B5EF4-FFF2-40B4-BE49-F238E27FC236}">
                <a16:creationId xmlns:a16="http://schemas.microsoft.com/office/drawing/2014/main" id="{447E198F-049D-6B70-8092-86A8CC00AA51}"/>
              </a:ext>
            </a:extLst>
          </p:cNvPr>
          <p:cNvPicPr>
            <a:picLocks noGrp="1" noChangeAspect="1"/>
          </p:cNvPicPr>
          <p:nvPr>
            <p:ph idx="1"/>
          </p:nvPr>
        </p:nvPicPr>
        <p:blipFill>
          <a:blip r:embed="rId2"/>
          <a:stretch>
            <a:fillRect/>
          </a:stretch>
        </p:blipFill>
        <p:spPr>
          <a:xfrm>
            <a:off x="539553" y="1537675"/>
            <a:ext cx="8352928" cy="5091725"/>
          </a:xfrm>
          <a:solidFill>
            <a:schemeClr val="accent1"/>
          </a:solidFill>
          <a:ln w="19050">
            <a:solidFill>
              <a:schemeClr val="accent1"/>
            </a:solidFill>
          </a:ln>
        </p:spPr>
      </p:pic>
    </p:spTree>
    <p:extLst>
      <p:ext uri="{BB962C8B-B14F-4D97-AF65-F5344CB8AC3E}">
        <p14:creationId xmlns:p14="http://schemas.microsoft.com/office/powerpoint/2010/main" val="153062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20BA4B-A2D0-E88D-6D25-8F169FC04ACD}"/>
              </a:ext>
            </a:extLst>
          </p:cNvPr>
          <p:cNvSpPr>
            <a:spLocks noGrp="1"/>
          </p:cNvSpPr>
          <p:nvPr>
            <p:ph type="title"/>
          </p:nvPr>
        </p:nvSpPr>
        <p:spPr>
          <a:xfrm>
            <a:off x="1835696" y="764704"/>
            <a:ext cx="6851104" cy="91440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Mechanism (1) Aldol Condensation </a:t>
            </a:r>
            <a:endParaRPr lang="ar-IQ" dirty="0"/>
          </a:p>
        </p:txBody>
      </p:sp>
      <p:sp>
        <p:nvSpPr>
          <p:cNvPr id="3" name="عنصر نائب للمحتوى 2">
            <a:extLst>
              <a:ext uri="{FF2B5EF4-FFF2-40B4-BE49-F238E27FC236}">
                <a16:creationId xmlns:a16="http://schemas.microsoft.com/office/drawing/2014/main" id="{A90DFA3D-E9CE-05F2-E817-3FF267D9E856}"/>
              </a:ext>
            </a:extLst>
          </p:cNvPr>
          <p:cNvSpPr>
            <a:spLocks noGrp="1"/>
          </p:cNvSpPr>
          <p:nvPr>
            <p:ph idx="1"/>
          </p:nvPr>
        </p:nvSpPr>
        <p:spPr>
          <a:xfrm>
            <a:off x="457200" y="1679104"/>
            <a:ext cx="8229600" cy="4950296"/>
          </a:xfrm>
        </p:spPr>
        <p:txBody>
          <a:bodyPr/>
          <a:lstStyle/>
          <a:p>
            <a:pPr marL="0" indent="0" algn="just" rtl="0">
              <a:buNone/>
            </a:pPr>
            <a:r>
              <a:rPr lang="en-US" dirty="0">
                <a:solidFill>
                  <a:srgbClr val="C00000"/>
                </a:solidFill>
              </a:rPr>
              <a:t>An aldol condensation (Mechanism 1) has two parts. The first part is just an aldol addition reaction, which has three mechanistic steps. The second part has two steps that accomplish the elimination of water. Normally, alcohols do not undergo dehydration in the presence of a strong base, but here, the presence of the carbonyl group renders the α position mildly acidic, thereby enabling the dehydration reaction to occur. The α position is first deprotonated to form an enolate ion, followed by expulsion of a hydroxide ion to produce α,β unsaturation. This two-step process, which is different from the elimination reactions, is called an </a:t>
            </a:r>
            <a:r>
              <a:rPr lang="en-US" b="1" dirty="0">
                <a:solidFill>
                  <a:srgbClr val="C00000"/>
                </a:solidFill>
              </a:rPr>
              <a:t>E1cb</a:t>
            </a:r>
            <a:r>
              <a:rPr lang="en-US" dirty="0">
                <a:solidFill>
                  <a:srgbClr val="C00000"/>
                </a:solidFill>
              </a:rPr>
              <a:t> mechanism. Unlike an E1 process, in which the intermediate is a cation, the intermediate in this case is an anion (an enolate). </a:t>
            </a:r>
            <a:endParaRPr lang="ar-IQ" dirty="0">
              <a:solidFill>
                <a:srgbClr val="C00000"/>
              </a:solidFill>
            </a:endParaRPr>
          </a:p>
        </p:txBody>
      </p:sp>
    </p:spTree>
    <p:extLst>
      <p:ext uri="{BB962C8B-B14F-4D97-AF65-F5344CB8AC3E}">
        <p14:creationId xmlns:p14="http://schemas.microsoft.com/office/powerpoint/2010/main" val="383439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619672" y="457200"/>
            <a:ext cx="6781800" cy="914400"/>
          </a:xfrm>
        </p:spPr>
        <p:txBody>
          <a:bodyPr/>
          <a:lstStyle/>
          <a:p>
            <a:pPr eaLnBrk="1" hangingPunct="1"/>
            <a:r>
              <a:rPr lang="en-US" dirty="0">
                <a:latin typeface="Tahoma" pitchFamily="112" charset="0"/>
                <a:cs typeface="Tahoma" pitchFamily="112" charset="0"/>
              </a:rPr>
              <a:t>Carbanion definition </a:t>
            </a:r>
          </a:p>
        </p:txBody>
      </p:sp>
      <p:sp>
        <p:nvSpPr>
          <p:cNvPr id="5123" name="Content Placeholder 2"/>
          <p:cNvSpPr>
            <a:spLocks noGrp="1"/>
          </p:cNvSpPr>
          <p:nvPr>
            <p:ph idx="1"/>
          </p:nvPr>
        </p:nvSpPr>
        <p:spPr>
          <a:xfrm>
            <a:off x="2555776" y="1905000"/>
            <a:ext cx="6359624" cy="4495800"/>
          </a:xfrm>
        </p:spPr>
        <p:txBody>
          <a:bodyPr/>
          <a:lstStyle/>
          <a:p>
            <a:pPr marL="0" indent="0" algn="just" rtl="0" eaLnBrk="1" hangingPunct="1">
              <a:buNone/>
            </a:pPr>
            <a:r>
              <a:rPr lang="en-US" b="1" dirty="0">
                <a:solidFill>
                  <a:srgbClr val="002060"/>
                </a:solidFill>
              </a:rPr>
              <a:t>Carbanion </a:t>
            </a:r>
          </a:p>
          <a:p>
            <a:pPr marL="0" indent="0" algn="just" rtl="0" eaLnBrk="1" hangingPunct="1">
              <a:buNone/>
            </a:pPr>
            <a:r>
              <a:rPr lang="en-US" b="1" dirty="0">
                <a:solidFill>
                  <a:schemeClr val="accent1">
                    <a:lumMod val="50000"/>
                  </a:schemeClr>
                </a:solidFill>
              </a:rPr>
              <a:t>Definition and Structure </a:t>
            </a:r>
          </a:p>
          <a:p>
            <a:pPr marL="0" indent="0" algn="just" rtl="0" eaLnBrk="1" hangingPunct="1">
              <a:buNone/>
            </a:pPr>
            <a:r>
              <a:rPr lang="en-US" dirty="0">
                <a:solidFill>
                  <a:srgbClr val="C00000"/>
                </a:solidFill>
              </a:rPr>
              <a:t>A carbanion is a carbon atom that has an unshared pair of electrons and bears a negative charge (-1). This particular anion can have a trigonal pyramidal geometry when it is tri-substituted carbanion (sp3 ), a bent geometry when it is bi-substituted (sp2 ), or a linear geometry in case of mono-substituted carbanions (</a:t>
            </a:r>
            <a:r>
              <a:rPr lang="en-US" dirty="0" err="1">
                <a:solidFill>
                  <a:srgbClr val="C00000"/>
                </a:solidFill>
              </a:rPr>
              <a:t>sp</a:t>
            </a:r>
            <a:r>
              <a:rPr lang="en-US" dirty="0">
                <a:solidFill>
                  <a:srgbClr val="C00000"/>
                </a:solidFill>
              </a:rPr>
              <a:t>).</a:t>
            </a:r>
          </a:p>
        </p:txBody>
      </p:sp>
      <p:pic>
        <p:nvPicPr>
          <p:cNvPr id="3" name="صورة 2">
            <a:extLst>
              <a:ext uri="{FF2B5EF4-FFF2-40B4-BE49-F238E27FC236}">
                <a16:creationId xmlns:a16="http://schemas.microsoft.com/office/drawing/2014/main" id="{6CE61E2C-3564-A697-65D5-77EF212E2496}"/>
              </a:ext>
            </a:extLst>
          </p:cNvPr>
          <p:cNvPicPr>
            <a:picLocks noChangeAspect="1"/>
          </p:cNvPicPr>
          <p:nvPr/>
        </p:nvPicPr>
        <p:blipFill>
          <a:blip r:embed="rId3"/>
          <a:stretch>
            <a:fillRect/>
          </a:stretch>
        </p:blipFill>
        <p:spPr>
          <a:xfrm>
            <a:off x="3203848" y="4581128"/>
            <a:ext cx="4822502" cy="20123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E82540-A381-E8BA-3478-D5E42CA79681}"/>
              </a:ext>
            </a:extLst>
          </p:cNvPr>
          <p:cNvSpPr>
            <a:spLocks noGrp="1"/>
          </p:cNvSpPr>
          <p:nvPr>
            <p:ph type="title"/>
          </p:nvPr>
        </p:nvSpPr>
        <p:spPr>
          <a:xfrm>
            <a:off x="1763688" y="786408"/>
            <a:ext cx="6851104" cy="91440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Mechanism (1) Aldol Condensation </a:t>
            </a:r>
            <a:endParaRPr lang="ar-IQ" dirty="0"/>
          </a:p>
        </p:txBody>
      </p:sp>
      <p:sp>
        <p:nvSpPr>
          <p:cNvPr id="3" name="عنصر نائب للمحتوى 2">
            <a:extLst>
              <a:ext uri="{FF2B5EF4-FFF2-40B4-BE49-F238E27FC236}">
                <a16:creationId xmlns:a16="http://schemas.microsoft.com/office/drawing/2014/main" id="{BFDEA234-BE34-4DC9-07F7-80BE3214CAD6}"/>
              </a:ext>
            </a:extLst>
          </p:cNvPr>
          <p:cNvSpPr>
            <a:spLocks noGrp="1"/>
          </p:cNvSpPr>
          <p:nvPr>
            <p:ph idx="1"/>
          </p:nvPr>
        </p:nvSpPr>
        <p:spPr>
          <a:xfrm>
            <a:off x="457200" y="1700808"/>
            <a:ext cx="8229600" cy="4928592"/>
          </a:xfrm>
        </p:spPr>
        <p:txBody>
          <a:bodyPr/>
          <a:lstStyle/>
          <a:p>
            <a:pPr marL="0" indent="0" algn="just" rtl="0">
              <a:buNone/>
            </a:pPr>
            <a:r>
              <a:rPr lang="en-US" dirty="0">
                <a:solidFill>
                  <a:srgbClr val="C00000"/>
                </a:solidFill>
              </a:rPr>
              <a:t>This enolate is formed via deprotonation, so it is a conjugate base (thus the letters “</a:t>
            </a:r>
            <a:r>
              <a:rPr lang="en-US" dirty="0" err="1">
                <a:solidFill>
                  <a:srgbClr val="C00000"/>
                </a:solidFill>
              </a:rPr>
              <a:t>cb</a:t>
            </a:r>
            <a:r>
              <a:rPr lang="en-US" dirty="0">
                <a:solidFill>
                  <a:srgbClr val="C00000"/>
                </a:solidFill>
              </a:rPr>
              <a:t>”), and the “1” indicates that the reaction is first order. In cases where two stereoisomeric π bonds can be formed, the product with fewer steric interactions is generally the major product. </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In this example, formation of the trans π bond is favored over formation of the cis π bond. </a:t>
            </a:r>
            <a:endParaRPr lang="ar-IQ" dirty="0">
              <a:solidFill>
                <a:srgbClr val="C00000"/>
              </a:solidFill>
            </a:endParaRPr>
          </a:p>
        </p:txBody>
      </p:sp>
      <p:pic>
        <p:nvPicPr>
          <p:cNvPr id="5" name="صورة 4">
            <a:extLst>
              <a:ext uri="{FF2B5EF4-FFF2-40B4-BE49-F238E27FC236}">
                <a16:creationId xmlns:a16="http://schemas.microsoft.com/office/drawing/2014/main" id="{C8BC9108-A8B2-0DD1-11A3-6B8EB2CE355F}"/>
              </a:ext>
            </a:extLst>
          </p:cNvPr>
          <p:cNvPicPr>
            <a:picLocks noChangeAspect="1"/>
          </p:cNvPicPr>
          <p:nvPr/>
        </p:nvPicPr>
        <p:blipFill>
          <a:blip r:embed="rId2"/>
          <a:stretch>
            <a:fillRect/>
          </a:stretch>
        </p:blipFill>
        <p:spPr>
          <a:xfrm>
            <a:off x="2267744" y="3356992"/>
            <a:ext cx="5235674" cy="1453530"/>
          </a:xfrm>
          <a:prstGeom prst="rect">
            <a:avLst/>
          </a:prstGeom>
          <a:solidFill>
            <a:schemeClr val="accent1"/>
          </a:solidFill>
          <a:ln w="19050">
            <a:solidFill>
              <a:schemeClr val="accent1"/>
            </a:solidFill>
          </a:ln>
        </p:spPr>
      </p:pic>
    </p:spTree>
    <p:extLst>
      <p:ext uri="{BB962C8B-B14F-4D97-AF65-F5344CB8AC3E}">
        <p14:creationId xmlns:p14="http://schemas.microsoft.com/office/powerpoint/2010/main" val="158756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8313A3-3946-17BD-C93D-F485D5CD0546}"/>
              </a:ext>
            </a:extLst>
          </p:cNvPr>
          <p:cNvSpPr>
            <a:spLocks noGrp="1"/>
          </p:cNvSpPr>
          <p:nvPr>
            <p:ph type="title"/>
          </p:nvPr>
        </p:nvSpPr>
        <p:spPr>
          <a:xfrm>
            <a:off x="1691680" y="836712"/>
            <a:ext cx="6923112"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Mechanism (1) Aldol Condensation </a:t>
            </a:r>
            <a:endParaRPr lang="ar-IQ" dirty="0"/>
          </a:p>
        </p:txBody>
      </p:sp>
      <p:sp>
        <p:nvSpPr>
          <p:cNvPr id="3" name="عنصر نائب للمحتوى 2">
            <a:extLst>
              <a:ext uri="{FF2B5EF4-FFF2-40B4-BE49-F238E27FC236}">
                <a16:creationId xmlns:a16="http://schemas.microsoft.com/office/drawing/2014/main" id="{CEBC33A4-3C33-7EE3-3F41-9897B87A0286}"/>
              </a:ext>
            </a:extLst>
          </p:cNvPr>
          <p:cNvSpPr>
            <a:spLocks noGrp="1"/>
          </p:cNvSpPr>
          <p:nvPr>
            <p:ph idx="1"/>
          </p:nvPr>
        </p:nvSpPr>
        <p:spPr>
          <a:xfrm>
            <a:off x="457200" y="1556792"/>
            <a:ext cx="8229600" cy="5072608"/>
          </a:xfrm>
        </p:spPr>
        <p:txBody>
          <a:bodyPr/>
          <a:lstStyle/>
          <a:p>
            <a:pPr marL="0" indent="0" algn="just" rtl="0">
              <a:buNone/>
            </a:pPr>
            <a:r>
              <a:rPr kumimoji="0" lang="en-US" sz="2000" b="0" i="0" u="none" strike="noStrike" kern="1200" cap="none" spc="0" normalizeH="0" baseline="0" noProof="0" dirty="0">
                <a:ln>
                  <a:noFill/>
                </a:ln>
                <a:solidFill>
                  <a:srgbClr val="C00000"/>
                </a:solidFill>
                <a:effectLst/>
                <a:uLnTx/>
                <a:uFillTx/>
                <a:latin typeface="Calibri"/>
                <a:ea typeface="+mn-ea"/>
                <a:cs typeface="+mn-cs"/>
              </a:rPr>
              <a:t>The driving force for an aldol condensation is formation of a conjugated system. The reaction conditions required for an aldol condensation are only slightly more vigorous than the conditions required for an aldol addition reaction. Usually, an aldol condensation can be achieved by simply performing the reaction at an elevated temperature. </a:t>
            </a:r>
            <a:r>
              <a:rPr lang="en-US" dirty="0">
                <a:solidFill>
                  <a:srgbClr val="C00000"/>
                </a:solidFill>
              </a:rPr>
              <a:t>In fact, in some cases, it is not even possible to isolate the β-hydroxyketone. As an example, consider the following case:</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In this case, the aldol addition product cannot be isolated. Even at moderate temperatures, only the condensation product is obtained, because the condensation reaction involves formation of a highly conjugated π system. </a:t>
            </a:r>
            <a:endParaRPr lang="ar-IQ" dirty="0">
              <a:solidFill>
                <a:srgbClr val="C00000"/>
              </a:solidFill>
            </a:endParaRPr>
          </a:p>
        </p:txBody>
      </p:sp>
      <p:pic>
        <p:nvPicPr>
          <p:cNvPr id="5" name="صورة 4">
            <a:extLst>
              <a:ext uri="{FF2B5EF4-FFF2-40B4-BE49-F238E27FC236}">
                <a16:creationId xmlns:a16="http://schemas.microsoft.com/office/drawing/2014/main" id="{B560A095-62EF-F32C-81ED-22CBFC9DB0C4}"/>
              </a:ext>
            </a:extLst>
          </p:cNvPr>
          <p:cNvPicPr>
            <a:picLocks noChangeAspect="1"/>
          </p:cNvPicPr>
          <p:nvPr/>
        </p:nvPicPr>
        <p:blipFill>
          <a:blip r:embed="rId2"/>
          <a:stretch>
            <a:fillRect/>
          </a:stretch>
        </p:blipFill>
        <p:spPr>
          <a:xfrm>
            <a:off x="1547664" y="4005064"/>
            <a:ext cx="6444208" cy="1247266"/>
          </a:xfrm>
          <a:prstGeom prst="rect">
            <a:avLst/>
          </a:prstGeom>
          <a:ln w="19050">
            <a:solidFill>
              <a:schemeClr val="accent1"/>
            </a:solidFill>
          </a:ln>
        </p:spPr>
      </p:pic>
    </p:spTree>
    <p:extLst>
      <p:ext uri="{BB962C8B-B14F-4D97-AF65-F5344CB8AC3E}">
        <p14:creationId xmlns:p14="http://schemas.microsoft.com/office/powerpoint/2010/main" val="253373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B497AA-A275-9BF4-DED2-4350F0537FC0}"/>
              </a:ext>
            </a:extLst>
          </p:cNvPr>
          <p:cNvSpPr>
            <a:spLocks noGrp="1"/>
          </p:cNvSpPr>
          <p:nvPr>
            <p:ph type="title"/>
          </p:nvPr>
        </p:nvSpPr>
        <p:spPr>
          <a:xfrm>
            <a:off x="1818347" y="836712"/>
            <a:ext cx="6851104"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Mechanism (1) Aldol Condensation </a:t>
            </a:r>
            <a:endParaRPr lang="ar-IQ" dirty="0"/>
          </a:p>
        </p:txBody>
      </p:sp>
      <p:sp>
        <p:nvSpPr>
          <p:cNvPr id="3" name="عنصر نائب للمحتوى 2">
            <a:extLst>
              <a:ext uri="{FF2B5EF4-FFF2-40B4-BE49-F238E27FC236}">
                <a16:creationId xmlns:a16="http://schemas.microsoft.com/office/drawing/2014/main" id="{A5E3C8D8-A6F0-86A5-D6F8-4148711B2E9D}"/>
              </a:ext>
            </a:extLst>
          </p:cNvPr>
          <p:cNvSpPr>
            <a:spLocks noGrp="1"/>
          </p:cNvSpPr>
          <p:nvPr>
            <p:ph idx="1"/>
          </p:nvPr>
        </p:nvSpPr>
        <p:spPr>
          <a:xfrm>
            <a:off x="457199" y="1751112"/>
            <a:ext cx="8507289" cy="4878288"/>
          </a:xfrm>
        </p:spPr>
        <p:txBody>
          <a:bodyPr/>
          <a:lstStyle/>
          <a:p>
            <a:pPr marL="0" indent="0" algn="just" rtl="0">
              <a:buNone/>
            </a:pPr>
            <a:r>
              <a:rPr lang="en-US" dirty="0">
                <a:solidFill>
                  <a:srgbClr val="C00000"/>
                </a:solidFill>
              </a:rPr>
              <a:t>Even in cases where the aldol addition product can be isolated (by performing the reaction at a low temperature), the yields for condensation reactions are often much greater than the yields for addition reactions. The following example illustrates this point:</a:t>
            </a:r>
          </a:p>
          <a:p>
            <a:pPr marL="0" indent="0" algn="just" rtl="0">
              <a:buNone/>
            </a:pPr>
            <a:endParaRPr lang="ar-IQ" dirty="0">
              <a:solidFill>
                <a:srgbClr val="C00000"/>
              </a:solidFill>
            </a:endParaRPr>
          </a:p>
        </p:txBody>
      </p:sp>
      <p:pic>
        <p:nvPicPr>
          <p:cNvPr id="5" name="صورة 4">
            <a:extLst>
              <a:ext uri="{FF2B5EF4-FFF2-40B4-BE49-F238E27FC236}">
                <a16:creationId xmlns:a16="http://schemas.microsoft.com/office/drawing/2014/main" id="{26029D13-62A5-233D-76AF-AA06DB992DC3}"/>
              </a:ext>
            </a:extLst>
          </p:cNvPr>
          <p:cNvPicPr>
            <a:picLocks noChangeAspect="1"/>
          </p:cNvPicPr>
          <p:nvPr/>
        </p:nvPicPr>
        <p:blipFill>
          <a:blip r:embed="rId2"/>
          <a:stretch>
            <a:fillRect/>
          </a:stretch>
        </p:blipFill>
        <p:spPr>
          <a:xfrm>
            <a:off x="5037284" y="3908241"/>
            <a:ext cx="3751103" cy="2721159"/>
          </a:xfrm>
          <a:prstGeom prst="rect">
            <a:avLst/>
          </a:prstGeom>
          <a:ln w="19050">
            <a:solidFill>
              <a:schemeClr val="accent1"/>
            </a:solidFill>
          </a:ln>
        </p:spPr>
      </p:pic>
      <p:sp>
        <p:nvSpPr>
          <p:cNvPr id="6" name="مربع نص 5">
            <a:extLst>
              <a:ext uri="{FF2B5EF4-FFF2-40B4-BE49-F238E27FC236}">
                <a16:creationId xmlns:a16="http://schemas.microsoft.com/office/drawing/2014/main" id="{9B2E9666-0C4D-8F7A-BB28-A0E42EDD774D}"/>
              </a:ext>
            </a:extLst>
          </p:cNvPr>
          <p:cNvSpPr txBox="1"/>
          <p:nvPr/>
        </p:nvSpPr>
        <p:spPr>
          <a:xfrm>
            <a:off x="427447" y="3228060"/>
            <a:ext cx="4546849" cy="3416320"/>
          </a:xfrm>
          <a:prstGeom prst="rect">
            <a:avLst/>
          </a:prstGeom>
          <a:noFill/>
        </p:spPr>
        <p:txBody>
          <a:bodyPr wrap="square" rtlCol="1">
            <a:spAutoFit/>
          </a:bodyPr>
          <a:lstStyle/>
          <a:p>
            <a:pPr algn="just"/>
            <a:r>
              <a:rPr lang="en-US" dirty="0">
                <a:solidFill>
                  <a:srgbClr val="C00000"/>
                </a:solidFill>
              </a:rPr>
              <a:t>When the reaction is performed at low temperature, the aldol addition product is obtained, but the yield is very poor. As explained earlier, the starting material is a ketone, and the equilibrium does not favor formation of the aldol addition product. However, when the reaction is performed at an elevated temperature, the aldol condensation product is obtained in very good yield, because the equilibrium is driven by formation of a conjugated π system.</a:t>
            </a:r>
            <a:endParaRPr lang="ar-IQ" dirty="0">
              <a:solidFill>
                <a:srgbClr val="C00000"/>
              </a:solidFill>
            </a:endParaRPr>
          </a:p>
        </p:txBody>
      </p:sp>
    </p:spTree>
    <p:extLst>
      <p:ext uri="{BB962C8B-B14F-4D97-AF65-F5344CB8AC3E}">
        <p14:creationId xmlns:p14="http://schemas.microsoft.com/office/powerpoint/2010/main" val="2920743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6E85E6-0547-2B87-6C2F-C02E5CC3A3A8}"/>
              </a:ext>
            </a:extLst>
          </p:cNvPr>
          <p:cNvSpPr>
            <a:spLocks noGrp="1"/>
          </p:cNvSpPr>
          <p:nvPr>
            <p:ph type="title"/>
          </p:nvPr>
        </p:nvSpPr>
        <p:spPr>
          <a:xfrm>
            <a:off x="1814863" y="764704"/>
            <a:ext cx="6851104" cy="914400"/>
          </a:xfrm>
        </p:spPr>
        <p:txBody>
          <a:bodyPr/>
          <a:lstStyle/>
          <a:p>
            <a:r>
              <a:rPr lang="en-US" dirty="0"/>
              <a:t>An example of Aldol Addition</a:t>
            </a:r>
            <a:endParaRPr lang="ar-IQ" dirty="0"/>
          </a:p>
        </p:txBody>
      </p:sp>
      <p:sp>
        <p:nvSpPr>
          <p:cNvPr id="3" name="عنصر نائب للمحتوى 2">
            <a:extLst>
              <a:ext uri="{FF2B5EF4-FFF2-40B4-BE49-F238E27FC236}">
                <a16:creationId xmlns:a16="http://schemas.microsoft.com/office/drawing/2014/main" id="{AB5E23E8-53A3-99F7-56C5-D09C167AC4DE}"/>
              </a:ext>
            </a:extLst>
          </p:cNvPr>
          <p:cNvSpPr>
            <a:spLocks noGrp="1"/>
          </p:cNvSpPr>
          <p:nvPr>
            <p:ph idx="1"/>
          </p:nvPr>
        </p:nvSpPr>
        <p:spPr>
          <a:xfrm>
            <a:off x="457200" y="1556792"/>
            <a:ext cx="8229600" cy="5072608"/>
          </a:xfrm>
        </p:spPr>
        <p:txBody>
          <a:bodyPr/>
          <a:lstStyle/>
          <a:p>
            <a:pPr marL="0" indent="0" algn="just" rtl="0">
              <a:buNone/>
            </a:pPr>
            <a:r>
              <a:rPr lang="en-US" dirty="0">
                <a:solidFill>
                  <a:srgbClr val="C00000"/>
                </a:solidFill>
              </a:rPr>
              <a:t>Predict the product of the aldol condensation that occurs when the following ketone is heated in the presence of aqueous sodium hydroxide:</a:t>
            </a:r>
            <a:endParaRPr lang="ar-IQ" dirty="0">
              <a:solidFill>
                <a:srgbClr val="C00000"/>
              </a:solidFill>
            </a:endParaRPr>
          </a:p>
        </p:txBody>
      </p:sp>
      <p:pic>
        <p:nvPicPr>
          <p:cNvPr id="5" name="صورة 4">
            <a:extLst>
              <a:ext uri="{FF2B5EF4-FFF2-40B4-BE49-F238E27FC236}">
                <a16:creationId xmlns:a16="http://schemas.microsoft.com/office/drawing/2014/main" id="{69C7C1DB-AE37-1A77-F3B8-35CAF3C09D91}"/>
              </a:ext>
            </a:extLst>
          </p:cNvPr>
          <p:cNvPicPr>
            <a:picLocks noChangeAspect="1"/>
          </p:cNvPicPr>
          <p:nvPr/>
        </p:nvPicPr>
        <p:blipFill>
          <a:blip r:embed="rId2"/>
          <a:stretch>
            <a:fillRect/>
          </a:stretch>
        </p:blipFill>
        <p:spPr>
          <a:xfrm>
            <a:off x="7452320" y="2060848"/>
            <a:ext cx="1079177" cy="971974"/>
          </a:xfrm>
          <a:prstGeom prst="rect">
            <a:avLst/>
          </a:prstGeom>
          <a:ln w="19050">
            <a:solidFill>
              <a:schemeClr val="accent1"/>
            </a:solidFill>
          </a:ln>
        </p:spPr>
      </p:pic>
      <p:pic>
        <p:nvPicPr>
          <p:cNvPr id="7" name="صورة 6">
            <a:extLst>
              <a:ext uri="{FF2B5EF4-FFF2-40B4-BE49-F238E27FC236}">
                <a16:creationId xmlns:a16="http://schemas.microsoft.com/office/drawing/2014/main" id="{11628714-167F-D65F-05DD-173DDF98C08B}"/>
              </a:ext>
            </a:extLst>
          </p:cNvPr>
          <p:cNvPicPr>
            <a:picLocks noChangeAspect="1"/>
          </p:cNvPicPr>
          <p:nvPr/>
        </p:nvPicPr>
        <p:blipFill>
          <a:blip r:embed="rId3"/>
          <a:stretch>
            <a:fillRect/>
          </a:stretch>
        </p:blipFill>
        <p:spPr>
          <a:xfrm>
            <a:off x="1814863" y="2287660"/>
            <a:ext cx="4613538" cy="4570340"/>
          </a:xfrm>
          <a:prstGeom prst="rect">
            <a:avLst/>
          </a:prstGeom>
        </p:spPr>
      </p:pic>
    </p:spTree>
    <p:extLst>
      <p:ext uri="{BB962C8B-B14F-4D97-AF65-F5344CB8AC3E}">
        <p14:creationId xmlns:p14="http://schemas.microsoft.com/office/powerpoint/2010/main" val="4092677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20A8EBE-89D1-C306-E5E7-C760AEEFD335}"/>
              </a:ext>
            </a:extLst>
          </p:cNvPr>
          <p:cNvSpPr>
            <a:spLocks noGrp="1"/>
          </p:cNvSpPr>
          <p:nvPr>
            <p:ph type="title"/>
          </p:nvPr>
        </p:nvSpPr>
        <p:spPr>
          <a:xfrm>
            <a:off x="1835696" y="836712"/>
            <a:ext cx="6629400" cy="648072"/>
          </a:xfrm>
        </p:spPr>
        <p:txBody>
          <a:bodyPr/>
          <a:lstStyle/>
          <a:p>
            <a:r>
              <a:rPr lang="en-US" sz="3600" dirty="0">
                <a:latin typeface="Calibri" panose="020F0502020204030204" pitchFamily="34" charset="0"/>
                <a:cs typeface="Calibri" panose="020F0502020204030204" pitchFamily="34" charset="0"/>
              </a:rPr>
              <a:t>Crossed Aldol Reactions </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86609259-8473-8C6B-C42D-97348AEFACE0}"/>
              </a:ext>
            </a:extLst>
          </p:cNvPr>
          <p:cNvSpPr>
            <a:spLocks noGrp="1"/>
          </p:cNvSpPr>
          <p:nvPr>
            <p:ph idx="1"/>
          </p:nvPr>
        </p:nvSpPr>
        <p:spPr>
          <a:xfrm>
            <a:off x="457200" y="1556792"/>
            <a:ext cx="8229600" cy="4928592"/>
          </a:xfrm>
        </p:spPr>
        <p:txBody>
          <a:bodyPr/>
          <a:lstStyle/>
          <a:p>
            <a:pPr marL="0" indent="0" algn="just" rtl="0">
              <a:buNone/>
            </a:pPr>
            <a:r>
              <a:rPr lang="en-US" dirty="0">
                <a:solidFill>
                  <a:srgbClr val="C00000"/>
                </a:solidFill>
              </a:rPr>
              <a:t>Until now, we have focused on symmetrical aldol reactions, that is, aldol reactions that occur between two identical partners. In this section, we explore crossed aldol, or mixed aldol, reactions, which are aldol reactions that can occur between different partners. As an example, consider what happens when a mixture of acetaldehyde and propionaldehyde is treated with a base. Under these circumstances, four possible aldol products can be formed (Figure in the next slide).</a:t>
            </a:r>
            <a:endParaRPr lang="ar-IQ" dirty="0">
              <a:solidFill>
                <a:srgbClr val="C00000"/>
              </a:solidFill>
            </a:endParaRPr>
          </a:p>
        </p:txBody>
      </p:sp>
    </p:spTree>
    <p:extLst>
      <p:ext uri="{BB962C8B-B14F-4D97-AF65-F5344CB8AC3E}">
        <p14:creationId xmlns:p14="http://schemas.microsoft.com/office/powerpoint/2010/main" val="417545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28A4D8-1CB5-FFFA-1A08-1CE71580463F}"/>
              </a:ext>
            </a:extLst>
          </p:cNvPr>
          <p:cNvSpPr>
            <a:spLocks noGrp="1"/>
          </p:cNvSpPr>
          <p:nvPr>
            <p:ph type="title"/>
          </p:nvPr>
        </p:nvSpPr>
        <p:spPr>
          <a:xfrm>
            <a:off x="1907704" y="836712"/>
            <a:ext cx="6629400"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Crossed Aldol Reactions </a:t>
            </a:r>
            <a:endParaRPr lang="ar-IQ" dirty="0"/>
          </a:p>
        </p:txBody>
      </p:sp>
      <p:pic>
        <p:nvPicPr>
          <p:cNvPr id="5" name="عنصر نائب للمحتوى 4">
            <a:extLst>
              <a:ext uri="{FF2B5EF4-FFF2-40B4-BE49-F238E27FC236}">
                <a16:creationId xmlns:a16="http://schemas.microsoft.com/office/drawing/2014/main" id="{591A2BC4-10CC-595C-1A44-AA4E11FB2079}"/>
              </a:ext>
            </a:extLst>
          </p:cNvPr>
          <p:cNvPicPr>
            <a:picLocks noGrp="1" noChangeAspect="1"/>
          </p:cNvPicPr>
          <p:nvPr>
            <p:ph idx="1"/>
          </p:nvPr>
        </p:nvPicPr>
        <p:blipFill>
          <a:blip r:embed="rId2"/>
          <a:stretch>
            <a:fillRect/>
          </a:stretch>
        </p:blipFill>
        <p:spPr>
          <a:xfrm>
            <a:off x="1272724" y="1772816"/>
            <a:ext cx="7264380" cy="4978537"/>
          </a:xfrm>
          <a:ln w="19050">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7" name="حبر 6">
                <a:extLst>
                  <a:ext uri="{FF2B5EF4-FFF2-40B4-BE49-F238E27FC236}">
                    <a16:creationId xmlns:a16="http://schemas.microsoft.com/office/drawing/2014/main" id="{77579405-7FEB-52A7-4CA0-C515216D2F5A}"/>
                  </a:ext>
                </a:extLst>
              </p14:cNvPr>
              <p14:cNvContentPartPr/>
              <p14:nvPr/>
            </p14:nvContentPartPr>
            <p14:xfrm>
              <a:off x="1793255" y="6445980"/>
              <a:ext cx="472680" cy="228960"/>
            </p14:xfrm>
          </p:contentPart>
        </mc:Choice>
        <mc:Fallback xmlns="">
          <p:pic>
            <p:nvPicPr>
              <p:cNvPr id="7" name="حبر 6">
                <a:extLst>
                  <a:ext uri="{FF2B5EF4-FFF2-40B4-BE49-F238E27FC236}">
                    <a16:creationId xmlns:a16="http://schemas.microsoft.com/office/drawing/2014/main" id="{77579405-7FEB-52A7-4CA0-C515216D2F5A}"/>
                  </a:ext>
                </a:extLst>
              </p:cNvPr>
              <p:cNvPicPr/>
              <p:nvPr/>
            </p:nvPicPr>
            <p:blipFill>
              <a:blip r:embed="rId4"/>
              <a:stretch>
                <a:fillRect/>
              </a:stretch>
            </p:blipFill>
            <p:spPr>
              <a:xfrm>
                <a:off x="1730615" y="6382980"/>
                <a:ext cx="5983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حبر 16">
                <a:extLst>
                  <a:ext uri="{FF2B5EF4-FFF2-40B4-BE49-F238E27FC236}">
                    <a16:creationId xmlns:a16="http://schemas.microsoft.com/office/drawing/2014/main" id="{9075BE68-09D8-B6C4-0DF9-6751449B8ECC}"/>
                  </a:ext>
                </a:extLst>
              </p14:cNvPr>
              <p14:cNvContentPartPr/>
              <p14:nvPr/>
            </p14:nvContentPartPr>
            <p14:xfrm>
              <a:off x="1418135" y="6503580"/>
              <a:ext cx="423720" cy="150120"/>
            </p14:xfrm>
          </p:contentPart>
        </mc:Choice>
        <mc:Fallback xmlns="">
          <p:pic>
            <p:nvPicPr>
              <p:cNvPr id="17" name="حبر 16">
                <a:extLst>
                  <a:ext uri="{FF2B5EF4-FFF2-40B4-BE49-F238E27FC236}">
                    <a16:creationId xmlns:a16="http://schemas.microsoft.com/office/drawing/2014/main" id="{9075BE68-09D8-B6C4-0DF9-6751449B8ECC}"/>
                  </a:ext>
                </a:extLst>
              </p:cNvPr>
              <p:cNvPicPr/>
              <p:nvPr/>
            </p:nvPicPr>
            <p:blipFill>
              <a:blip r:embed="rId6"/>
              <a:stretch>
                <a:fillRect/>
              </a:stretch>
            </p:blipFill>
            <p:spPr>
              <a:xfrm>
                <a:off x="1355495" y="6440580"/>
                <a:ext cx="5493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حبر 17">
                <a:extLst>
                  <a:ext uri="{FF2B5EF4-FFF2-40B4-BE49-F238E27FC236}">
                    <a16:creationId xmlns:a16="http://schemas.microsoft.com/office/drawing/2014/main" id="{72AABF45-97A7-1435-FD4C-C43340ECAFCB}"/>
                  </a:ext>
                </a:extLst>
              </p14:cNvPr>
              <p14:cNvContentPartPr/>
              <p14:nvPr/>
            </p14:nvContentPartPr>
            <p14:xfrm>
              <a:off x="1384655" y="6453900"/>
              <a:ext cx="13320" cy="141840"/>
            </p14:xfrm>
          </p:contentPart>
        </mc:Choice>
        <mc:Fallback xmlns="">
          <p:pic>
            <p:nvPicPr>
              <p:cNvPr id="18" name="حبر 17">
                <a:extLst>
                  <a:ext uri="{FF2B5EF4-FFF2-40B4-BE49-F238E27FC236}">
                    <a16:creationId xmlns:a16="http://schemas.microsoft.com/office/drawing/2014/main" id="{72AABF45-97A7-1435-FD4C-C43340ECAFCB}"/>
                  </a:ext>
                </a:extLst>
              </p:cNvPr>
              <p:cNvPicPr/>
              <p:nvPr/>
            </p:nvPicPr>
            <p:blipFill>
              <a:blip r:embed="rId8"/>
              <a:stretch>
                <a:fillRect/>
              </a:stretch>
            </p:blipFill>
            <p:spPr>
              <a:xfrm>
                <a:off x="1322015" y="6390900"/>
                <a:ext cx="138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حبر 18">
                <a:extLst>
                  <a:ext uri="{FF2B5EF4-FFF2-40B4-BE49-F238E27FC236}">
                    <a16:creationId xmlns:a16="http://schemas.microsoft.com/office/drawing/2014/main" id="{9BE0B46A-D266-7CCB-83FD-387BB897F7FE}"/>
                  </a:ext>
                </a:extLst>
              </p14:cNvPr>
              <p14:cNvContentPartPr/>
              <p14:nvPr/>
            </p14:nvContentPartPr>
            <p14:xfrm>
              <a:off x="8758895" y="5459940"/>
              <a:ext cx="116280" cy="759960"/>
            </p14:xfrm>
          </p:contentPart>
        </mc:Choice>
        <mc:Fallback xmlns="">
          <p:pic>
            <p:nvPicPr>
              <p:cNvPr id="19" name="حبر 18">
                <a:extLst>
                  <a:ext uri="{FF2B5EF4-FFF2-40B4-BE49-F238E27FC236}">
                    <a16:creationId xmlns:a16="http://schemas.microsoft.com/office/drawing/2014/main" id="{9BE0B46A-D266-7CCB-83FD-387BB897F7FE}"/>
                  </a:ext>
                </a:extLst>
              </p:cNvPr>
              <p:cNvPicPr/>
              <p:nvPr/>
            </p:nvPicPr>
            <p:blipFill>
              <a:blip r:embed="rId10"/>
              <a:stretch>
                <a:fillRect/>
              </a:stretch>
            </p:blipFill>
            <p:spPr>
              <a:xfrm>
                <a:off x="8696255" y="5396940"/>
                <a:ext cx="241920" cy="885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حبر 20">
                <a:extLst>
                  <a:ext uri="{FF2B5EF4-FFF2-40B4-BE49-F238E27FC236}">
                    <a16:creationId xmlns:a16="http://schemas.microsoft.com/office/drawing/2014/main" id="{586049BB-D6FB-215E-B237-8C6D7CE2D35E}"/>
                  </a:ext>
                </a:extLst>
              </p14:cNvPr>
              <p14:cNvContentPartPr/>
              <p14:nvPr/>
            </p14:nvContentPartPr>
            <p14:xfrm>
              <a:off x="8801015" y="4829580"/>
              <a:ext cx="88200" cy="1322640"/>
            </p14:xfrm>
          </p:contentPart>
        </mc:Choice>
        <mc:Fallback xmlns="">
          <p:pic>
            <p:nvPicPr>
              <p:cNvPr id="21" name="حبر 20">
                <a:extLst>
                  <a:ext uri="{FF2B5EF4-FFF2-40B4-BE49-F238E27FC236}">
                    <a16:creationId xmlns:a16="http://schemas.microsoft.com/office/drawing/2014/main" id="{586049BB-D6FB-215E-B237-8C6D7CE2D35E}"/>
                  </a:ext>
                </a:extLst>
              </p:cNvPr>
              <p:cNvPicPr/>
              <p:nvPr/>
            </p:nvPicPr>
            <p:blipFill>
              <a:blip r:embed="rId12"/>
              <a:stretch>
                <a:fillRect/>
              </a:stretch>
            </p:blipFill>
            <p:spPr>
              <a:xfrm>
                <a:off x="8738375" y="4766940"/>
                <a:ext cx="213840" cy="144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حبر 21">
                <a:extLst>
                  <a:ext uri="{FF2B5EF4-FFF2-40B4-BE49-F238E27FC236}">
                    <a16:creationId xmlns:a16="http://schemas.microsoft.com/office/drawing/2014/main" id="{BA24AC9F-F68B-1E4C-51A3-3491A3374F0A}"/>
                  </a:ext>
                </a:extLst>
              </p14:cNvPr>
              <p14:cNvContentPartPr/>
              <p14:nvPr/>
            </p14:nvContentPartPr>
            <p14:xfrm>
              <a:off x="8720375" y="5471820"/>
              <a:ext cx="47880" cy="660240"/>
            </p14:xfrm>
          </p:contentPart>
        </mc:Choice>
        <mc:Fallback xmlns="">
          <p:pic>
            <p:nvPicPr>
              <p:cNvPr id="22" name="حبر 21">
                <a:extLst>
                  <a:ext uri="{FF2B5EF4-FFF2-40B4-BE49-F238E27FC236}">
                    <a16:creationId xmlns:a16="http://schemas.microsoft.com/office/drawing/2014/main" id="{BA24AC9F-F68B-1E4C-51A3-3491A3374F0A}"/>
                  </a:ext>
                </a:extLst>
              </p:cNvPr>
              <p:cNvPicPr/>
              <p:nvPr/>
            </p:nvPicPr>
            <p:blipFill>
              <a:blip r:embed="rId14"/>
              <a:stretch>
                <a:fillRect/>
              </a:stretch>
            </p:blipFill>
            <p:spPr>
              <a:xfrm>
                <a:off x="8657375" y="5409180"/>
                <a:ext cx="173520" cy="785880"/>
              </a:xfrm>
              <a:prstGeom prst="rect">
                <a:avLst/>
              </a:prstGeom>
            </p:spPr>
          </p:pic>
        </mc:Fallback>
      </mc:AlternateContent>
      <p:grpSp>
        <p:nvGrpSpPr>
          <p:cNvPr id="25" name="مجموعة 24">
            <a:extLst>
              <a:ext uri="{FF2B5EF4-FFF2-40B4-BE49-F238E27FC236}">
                <a16:creationId xmlns:a16="http://schemas.microsoft.com/office/drawing/2014/main" id="{07D55DF3-3FCE-CDC1-C186-8445EB6726B1}"/>
              </a:ext>
            </a:extLst>
          </p:cNvPr>
          <p:cNvGrpSpPr/>
          <p:nvPr/>
        </p:nvGrpSpPr>
        <p:grpSpPr>
          <a:xfrm>
            <a:off x="8686895" y="5110020"/>
            <a:ext cx="174960" cy="1035360"/>
            <a:chOff x="8686895" y="5110020"/>
            <a:chExt cx="174960" cy="1035360"/>
          </a:xfrm>
        </p:grpSpPr>
        <mc:AlternateContent xmlns:mc="http://schemas.openxmlformats.org/markup-compatibility/2006" xmlns:p14="http://schemas.microsoft.com/office/powerpoint/2010/main">
          <mc:Choice Requires="p14">
            <p:contentPart p14:bwMode="auto" r:id="rId15">
              <p14:nvContentPartPr>
                <p14:cNvPr id="23" name="حبر 22">
                  <a:extLst>
                    <a:ext uri="{FF2B5EF4-FFF2-40B4-BE49-F238E27FC236}">
                      <a16:creationId xmlns:a16="http://schemas.microsoft.com/office/drawing/2014/main" id="{8A2EBD31-ACA3-09A4-183C-EE071DA612D5}"/>
                    </a:ext>
                  </a:extLst>
                </p14:cNvPr>
                <p14:cNvContentPartPr/>
                <p14:nvPr/>
              </p14:nvContentPartPr>
              <p14:xfrm>
                <a:off x="8686895" y="5121180"/>
                <a:ext cx="170280" cy="1024200"/>
              </p14:xfrm>
            </p:contentPart>
          </mc:Choice>
          <mc:Fallback xmlns="">
            <p:pic>
              <p:nvPicPr>
                <p:cNvPr id="23" name="حبر 22">
                  <a:extLst>
                    <a:ext uri="{FF2B5EF4-FFF2-40B4-BE49-F238E27FC236}">
                      <a16:creationId xmlns:a16="http://schemas.microsoft.com/office/drawing/2014/main" id="{8A2EBD31-ACA3-09A4-183C-EE071DA612D5}"/>
                    </a:ext>
                  </a:extLst>
                </p:cNvPr>
                <p:cNvPicPr/>
                <p:nvPr/>
              </p:nvPicPr>
              <p:blipFill>
                <a:blip r:embed="rId16"/>
                <a:stretch>
                  <a:fillRect/>
                </a:stretch>
              </p:blipFill>
              <p:spPr>
                <a:xfrm>
                  <a:off x="8623895" y="5058180"/>
                  <a:ext cx="295920" cy="114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حبر 23">
                  <a:extLst>
                    <a:ext uri="{FF2B5EF4-FFF2-40B4-BE49-F238E27FC236}">
                      <a16:creationId xmlns:a16="http://schemas.microsoft.com/office/drawing/2014/main" id="{64B23259-B84C-B4FF-0F7E-62F3587D716D}"/>
                    </a:ext>
                  </a:extLst>
                </p14:cNvPr>
                <p14:cNvContentPartPr/>
                <p14:nvPr/>
              </p14:nvContentPartPr>
              <p14:xfrm>
                <a:off x="8861495" y="5110020"/>
                <a:ext cx="360" cy="360"/>
              </p14:xfrm>
            </p:contentPart>
          </mc:Choice>
          <mc:Fallback xmlns="">
            <p:pic>
              <p:nvPicPr>
                <p:cNvPr id="24" name="حبر 23">
                  <a:extLst>
                    <a:ext uri="{FF2B5EF4-FFF2-40B4-BE49-F238E27FC236}">
                      <a16:creationId xmlns:a16="http://schemas.microsoft.com/office/drawing/2014/main" id="{64B23259-B84C-B4FF-0F7E-62F3587D716D}"/>
                    </a:ext>
                  </a:extLst>
                </p:cNvPr>
                <p:cNvPicPr/>
                <p:nvPr/>
              </p:nvPicPr>
              <p:blipFill>
                <a:blip r:embed="rId18"/>
                <a:stretch>
                  <a:fillRect/>
                </a:stretch>
              </p:blipFill>
              <p:spPr>
                <a:xfrm>
                  <a:off x="8798855" y="5047020"/>
                  <a:ext cx="126000" cy="126000"/>
                </a:xfrm>
                <a:prstGeom prst="rect">
                  <a:avLst/>
                </a:prstGeom>
              </p:spPr>
            </p:pic>
          </mc:Fallback>
        </mc:AlternateContent>
      </p:grpSp>
    </p:spTree>
    <p:extLst>
      <p:ext uri="{BB962C8B-B14F-4D97-AF65-F5344CB8AC3E}">
        <p14:creationId xmlns:p14="http://schemas.microsoft.com/office/powerpoint/2010/main" val="3074411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2977A6-C3E9-F4EC-ED78-FC6AA3D4B846}"/>
              </a:ext>
            </a:extLst>
          </p:cNvPr>
          <p:cNvSpPr>
            <a:spLocks noGrp="1"/>
          </p:cNvSpPr>
          <p:nvPr>
            <p:ph type="title"/>
          </p:nvPr>
        </p:nvSpPr>
        <p:spPr>
          <a:xfrm>
            <a:off x="1907704" y="836712"/>
            <a:ext cx="6629400"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Crossed Aldol Reactions </a:t>
            </a:r>
            <a:endParaRPr lang="ar-IQ" dirty="0"/>
          </a:p>
        </p:txBody>
      </p:sp>
      <p:sp>
        <p:nvSpPr>
          <p:cNvPr id="3" name="عنصر نائب للمحتوى 2">
            <a:extLst>
              <a:ext uri="{FF2B5EF4-FFF2-40B4-BE49-F238E27FC236}">
                <a16:creationId xmlns:a16="http://schemas.microsoft.com/office/drawing/2014/main" id="{1F305502-474F-E4A9-9191-EA0BED77FE4B}"/>
              </a:ext>
            </a:extLst>
          </p:cNvPr>
          <p:cNvSpPr>
            <a:spLocks noGrp="1"/>
          </p:cNvSpPr>
          <p:nvPr>
            <p:ph idx="1"/>
          </p:nvPr>
        </p:nvSpPr>
        <p:spPr>
          <a:xfrm>
            <a:off x="457200" y="1628800"/>
            <a:ext cx="8229600" cy="5000600"/>
          </a:xfrm>
        </p:spPr>
        <p:txBody>
          <a:bodyPr/>
          <a:lstStyle/>
          <a:p>
            <a:pPr marL="0" indent="0" algn="just" rtl="0">
              <a:buNone/>
            </a:pPr>
            <a:r>
              <a:rPr lang="en-US" dirty="0">
                <a:solidFill>
                  <a:srgbClr val="C00000"/>
                </a:solidFill>
              </a:rPr>
              <a:t>The first two products are formed from symmetrical aldol reactions, while the latter two products are formed from crossed aldol reactions. Reactions that form mixtures of products are of little use, and therefore, crossed aldol reactions are only efficient if they can be performed in a way that minimizes the number of possible products. This is best accomplished in either of the following ways:</a:t>
            </a:r>
          </a:p>
          <a:p>
            <a:pPr marL="0" indent="0" algn="just" rtl="0">
              <a:buNone/>
            </a:pPr>
            <a:r>
              <a:rPr lang="en-US" dirty="0"/>
              <a:t>1. If one of the aldehydes lacks α protons and possesses an unhindered carbonyl group, then a crossed aldol can be performed. As an example, consider what happens when a mixture of formaldehyde and propionaldehyde is treated with a bas:</a:t>
            </a:r>
            <a:endParaRPr lang="ar-IQ" dirty="0">
              <a:solidFill>
                <a:srgbClr val="C00000"/>
              </a:solidFill>
            </a:endParaRPr>
          </a:p>
        </p:txBody>
      </p:sp>
      <p:pic>
        <p:nvPicPr>
          <p:cNvPr id="5" name="صورة 4">
            <a:extLst>
              <a:ext uri="{FF2B5EF4-FFF2-40B4-BE49-F238E27FC236}">
                <a16:creationId xmlns:a16="http://schemas.microsoft.com/office/drawing/2014/main" id="{075EA35C-8674-7E3A-AB28-764867B9DD88}"/>
              </a:ext>
            </a:extLst>
          </p:cNvPr>
          <p:cNvPicPr>
            <a:picLocks noChangeAspect="1"/>
          </p:cNvPicPr>
          <p:nvPr/>
        </p:nvPicPr>
        <p:blipFill>
          <a:blip r:embed="rId2"/>
          <a:stretch>
            <a:fillRect/>
          </a:stretch>
        </p:blipFill>
        <p:spPr>
          <a:xfrm>
            <a:off x="1691680" y="5054941"/>
            <a:ext cx="5285582" cy="1646467"/>
          </a:xfrm>
          <a:prstGeom prst="rect">
            <a:avLst/>
          </a:prstGeom>
          <a:ln w="19050">
            <a:solidFill>
              <a:schemeClr val="accent1"/>
            </a:solidFill>
          </a:ln>
        </p:spPr>
      </p:pic>
    </p:spTree>
    <p:extLst>
      <p:ext uri="{BB962C8B-B14F-4D97-AF65-F5344CB8AC3E}">
        <p14:creationId xmlns:p14="http://schemas.microsoft.com/office/powerpoint/2010/main" val="1111888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C58F46-3C95-DA93-E3FA-3C4894A13B7D}"/>
              </a:ext>
            </a:extLst>
          </p:cNvPr>
          <p:cNvSpPr>
            <a:spLocks noGrp="1"/>
          </p:cNvSpPr>
          <p:nvPr>
            <p:ph type="title"/>
          </p:nvPr>
        </p:nvSpPr>
        <p:spPr>
          <a:xfrm>
            <a:off x="1835696" y="836712"/>
            <a:ext cx="6629400"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Crossed Aldol Reactions </a:t>
            </a:r>
            <a:endParaRPr lang="ar-IQ" dirty="0"/>
          </a:p>
        </p:txBody>
      </p:sp>
      <p:sp>
        <p:nvSpPr>
          <p:cNvPr id="3" name="عنصر نائب للمحتوى 2">
            <a:extLst>
              <a:ext uri="{FF2B5EF4-FFF2-40B4-BE49-F238E27FC236}">
                <a16:creationId xmlns:a16="http://schemas.microsoft.com/office/drawing/2014/main" id="{71803B20-ECF6-311F-20C2-6B7F39A21AB2}"/>
              </a:ext>
            </a:extLst>
          </p:cNvPr>
          <p:cNvSpPr>
            <a:spLocks noGrp="1"/>
          </p:cNvSpPr>
          <p:nvPr>
            <p:ph idx="1"/>
          </p:nvPr>
        </p:nvSpPr>
        <p:spPr>
          <a:xfrm>
            <a:off x="457200" y="1628800"/>
            <a:ext cx="8229600" cy="5000600"/>
          </a:xfrm>
        </p:spPr>
        <p:txBody>
          <a:bodyPr/>
          <a:lstStyle/>
          <a:p>
            <a:pPr marL="0" indent="0" algn="just" rtl="0">
              <a:buNone/>
            </a:pPr>
            <a:r>
              <a:rPr lang="en-US" dirty="0">
                <a:solidFill>
                  <a:srgbClr val="C00000"/>
                </a:solidFill>
              </a:rPr>
              <a:t>In this case, only one major aldol product is produced. Why? Formaldehyde has no α protons and therefore cannot form an enolate. As a result, only the enolate formed from propionaldehyde is present in solution. Under these conditions, there are only two possible products. The enolate can attack a molecule of propionaldehyde to produce a symmetrical aldol reaction, or the enolate can attack a molecule of formaldehyde to produce a crossed aldol reaction. The latter occurs more rapidly because the carbonyl group of formaldehyde is less hindered and more reactive than the carbonyl group of propionaldehyde. As a result, one product predominates. Crossed aldol reactions can also be performed with benzaldehyde.</a:t>
            </a:r>
            <a:endParaRPr lang="ar-IQ" dirty="0">
              <a:solidFill>
                <a:srgbClr val="C00000"/>
              </a:solidFill>
            </a:endParaRPr>
          </a:p>
        </p:txBody>
      </p:sp>
      <p:pic>
        <p:nvPicPr>
          <p:cNvPr id="5" name="صورة 4">
            <a:extLst>
              <a:ext uri="{FF2B5EF4-FFF2-40B4-BE49-F238E27FC236}">
                <a16:creationId xmlns:a16="http://schemas.microsoft.com/office/drawing/2014/main" id="{6E4958FB-9C40-E9E0-5E48-DF82F5B8E3AA}"/>
              </a:ext>
            </a:extLst>
          </p:cNvPr>
          <p:cNvPicPr>
            <a:picLocks noChangeAspect="1"/>
          </p:cNvPicPr>
          <p:nvPr/>
        </p:nvPicPr>
        <p:blipFill>
          <a:blip r:embed="rId2"/>
          <a:stretch>
            <a:fillRect/>
          </a:stretch>
        </p:blipFill>
        <p:spPr>
          <a:xfrm>
            <a:off x="3491880" y="4941168"/>
            <a:ext cx="1827648" cy="1604764"/>
          </a:xfrm>
          <a:prstGeom prst="rect">
            <a:avLst/>
          </a:prstGeom>
          <a:ln w="19050">
            <a:solidFill>
              <a:schemeClr val="accent1"/>
            </a:solidFill>
          </a:ln>
        </p:spPr>
      </p:pic>
    </p:spTree>
    <p:extLst>
      <p:ext uri="{BB962C8B-B14F-4D97-AF65-F5344CB8AC3E}">
        <p14:creationId xmlns:p14="http://schemas.microsoft.com/office/powerpoint/2010/main" val="3580619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A746F5-2142-18C7-0034-E569C344F2C6}"/>
              </a:ext>
            </a:extLst>
          </p:cNvPr>
          <p:cNvSpPr>
            <a:spLocks noGrp="1"/>
          </p:cNvSpPr>
          <p:nvPr>
            <p:ph type="title"/>
          </p:nvPr>
        </p:nvSpPr>
        <p:spPr>
          <a:xfrm>
            <a:off x="1763688" y="836712"/>
            <a:ext cx="6629400" cy="792088"/>
          </a:xfrm>
        </p:spPr>
        <p:txBody>
          <a:bodyPr/>
          <a:lstStyle/>
          <a:p>
            <a:r>
              <a:rPr lang="en-US" dirty="0"/>
              <a:t>Problems </a:t>
            </a:r>
            <a:endParaRPr lang="ar-IQ" dirty="0"/>
          </a:p>
        </p:txBody>
      </p:sp>
      <p:sp>
        <p:nvSpPr>
          <p:cNvPr id="3" name="عنصر نائب للمحتوى 2">
            <a:extLst>
              <a:ext uri="{FF2B5EF4-FFF2-40B4-BE49-F238E27FC236}">
                <a16:creationId xmlns:a16="http://schemas.microsoft.com/office/drawing/2014/main" id="{16419E63-B7A9-3A3D-FCB1-1218A53137C8}"/>
              </a:ext>
            </a:extLst>
          </p:cNvPr>
          <p:cNvSpPr>
            <a:spLocks noGrp="1"/>
          </p:cNvSpPr>
          <p:nvPr>
            <p:ph idx="1"/>
          </p:nvPr>
        </p:nvSpPr>
        <p:spPr>
          <a:xfrm>
            <a:off x="457200" y="1772816"/>
            <a:ext cx="8229600" cy="4856584"/>
          </a:xfrm>
        </p:spPr>
        <p:txBody>
          <a:bodyPr/>
          <a:lstStyle/>
          <a:p>
            <a:pPr marL="0" indent="0" algn="just" rtl="0">
              <a:buNone/>
            </a:pPr>
            <a:r>
              <a:rPr lang="en-US" b="1" dirty="0">
                <a:solidFill>
                  <a:schemeClr val="accent1">
                    <a:lumMod val="50000"/>
                  </a:schemeClr>
                </a:solidFill>
              </a:rPr>
              <a:t>Identify reagents that can be used to produce each of the following compounds via an aldol reaction.</a:t>
            </a:r>
            <a:endParaRPr lang="ar-IQ" b="1" dirty="0">
              <a:solidFill>
                <a:schemeClr val="accent1">
                  <a:lumMod val="50000"/>
                </a:schemeClr>
              </a:solidFill>
            </a:endParaRPr>
          </a:p>
        </p:txBody>
      </p:sp>
      <p:pic>
        <p:nvPicPr>
          <p:cNvPr id="5" name="صورة 4">
            <a:extLst>
              <a:ext uri="{FF2B5EF4-FFF2-40B4-BE49-F238E27FC236}">
                <a16:creationId xmlns:a16="http://schemas.microsoft.com/office/drawing/2014/main" id="{7EA69D88-E762-7BD5-56CE-0D96B3569380}"/>
              </a:ext>
            </a:extLst>
          </p:cNvPr>
          <p:cNvPicPr>
            <a:picLocks noChangeAspect="1"/>
          </p:cNvPicPr>
          <p:nvPr/>
        </p:nvPicPr>
        <p:blipFill>
          <a:blip r:embed="rId2"/>
          <a:stretch>
            <a:fillRect/>
          </a:stretch>
        </p:blipFill>
        <p:spPr>
          <a:xfrm>
            <a:off x="1187624" y="3020621"/>
            <a:ext cx="6876256" cy="2360973"/>
          </a:xfrm>
          <a:prstGeom prst="rect">
            <a:avLst/>
          </a:prstGeom>
          <a:ln w="19050">
            <a:solidFill>
              <a:schemeClr val="accent1"/>
            </a:solidFill>
          </a:ln>
        </p:spPr>
      </p:pic>
    </p:spTree>
    <p:extLst>
      <p:ext uri="{BB962C8B-B14F-4D97-AF65-F5344CB8AC3E}">
        <p14:creationId xmlns:p14="http://schemas.microsoft.com/office/powerpoint/2010/main" val="4249192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57B635-1BFC-582B-5EAC-1A6FFFB9D80D}"/>
              </a:ext>
            </a:extLst>
          </p:cNvPr>
          <p:cNvSpPr>
            <a:spLocks noGrp="1"/>
          </p:cNvSpPr>
          <p:nvPr>
            <p:ph type="title"/>
          </p:nvPr>
        </p:nvSpPr>
        <p:spPr>
          <a:xfrm>
            <a:off x="1835696" y="836712"/>
            <a:ext cx="6563072" cy="576064"/>
          </a:xfrm>
        </p:spPr>
        <p:txBody>
          <a:bodyPr/>
          <a:lstStyle/>
          <a:p>
            <a:r>
              <a:rPr lang="en-US" sz="3600" dirty="0">
                <a:latin typeface="Calibri" panose="020F0502020204030204" pitchFamily="34" charset="0"/>
                <a:cs typeface="Calibri" panose="020F0502020204030204" pitchFamily="34" charset="0"/>
              </a:rPr>
              <a:t>Intramolecular Aldol Reactions </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0A8FF4F5-E367-3848-4715-64AF1A0BECE0}"/>
              </a:ext>
            </a:extLst>
          </p:cNvPr>
          <p:cNvSpPr>
            <a:spLocks noGrp="1"/>
          </p:cNvSpPr>
          <p:nvPr>
            <p:ph idx="1"/>
          </p:nvPr>
        </p:nvSpPr>
        <p:spPr>
          <a:xfrm>
            <a:off x="457200" y="1412776"/>
            <a:ext cx="8229600" cy="5256584"/>
          </a:xfrm>
        </p:spPr>
        <p:txBody>
          <a:bodyPr/>
          <a:lstStyle/>
          <a:p>
            <a:pPr marL="0" indent="0" algn="just" rtl="0">
              <a:buNone/>
            </a:pPr>
            <a:r>
              <a:rPr lang="en-US" dirty="0">
                <a:solidFill>
                  <a:srgbClr val="C00000"/>
                </a:solidFill>
              </a:rPr>
              <a:t>Compounds that possess two carbonyl groups can undergo intramolecular aldol reactions. Consider the reaction that occurs when 2,5-hexanedione is heated in the presence of aqueous sodium hydroxide.</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In this case, a cyclic product is formed. The accepted mechanism for this process is nearly identical to the mechanism for any other aldol condensation but with one notable difference—the enolate and the carbonyl group are both present in the same structure, resulting in an intramolecular attack.</a:t>
            </a:r>
            <a:endParaRPr lang="ar-IQ" dirty="0">
              <a:solidFill>
                <a:srgbClr val="C00000"/>
              </a:solidFill>
            </a:endParaRPr>
          </a:p>
        </p:txBody>
      </p:sp>
      <p:pic>
        <p:nvPicPr>
          <p:cNvPr id="5" name="صورة 4">
            <a:extLst>
              <a:ext uri="{FF2B5EF4-FFF2-40B4-BE49-F238E27FC236}">
                <a16:creationId xmlns:a16="http://schemas.microsoft.com/office/drawing/2014/main" id="{4BC05423-17F8-59BF-A779-9B1F068EFD3C}"/>
              </a:ext>
            </a:extLst>
          </p:cNvPr>
          <p:cNvPicPr>
            <a:picLocks noChangeAspect="1"/>
          </p:cNvPicPr>
          <p:nvPr/>
        </p:nvPicPr>
        <p:blipFill>
          <a:blip r:embed="rId2"/>
          <a:stretch>
            <a:fillRect/>
          </a:stretch>
        </p:blipFill>
        <p:spPr>
          <a:xfrm>
            <a:off x="3059832" y="2564904"/>
            <a:ext cx="3417366" cy="1121631"/>
          </a:xfrm>
          <a:prstGeom prst="rect">
            <a:avLst/>
          </a:prstGeom>
          <a:ln w="19050">
            <a:solidFill>
              <a:schemeClr val="accent1"/>
            </a:solidFill>
          </a:ln>
        </p:spPr>
      </p:pic>
      <p:pic>
        <p:nvPicPr>
          <p:cNvPr id="7" name="صورة 6">
            <a:extLst>
              <a:ext uri="{FF2B5EF4-FFF2-40B4-BE49-F238E27FC236}">
                <a16:creationId xmlns:a16="http://schemas.microsoft.com/office/drawing/2014/main" id="{7C580A92-4F02-D19D-88BA-E9F721FB3F0C}"/>
              </a:ext>
            </a:extLst>
          </p:cNvPr>
          <p:cNvPicPr>
            <a:picLocks noChangeAspect="1"/>
          </p:cNvPicPr>
          <p:nvPr/>
        </p:nvPicPr>
        <p:blipFill>
          <a:blip r:embed="rId3"/>
          <a:stretch>
            <a:fillRect/>
          </a:stretch>
        </p:blipFill>
        <p:spPr>
          <a:xfrm>
            <a:off x="4019062" y="5299670"/>
            <a:ext cx="1498906" cy="1369690"/>
          </a:xfrm>
          <a:prstGeom prst="rect">
            <a:avLst/>
          </a:prstGeom>
          <a:ln w="19050">
            <a:solidFill>
              <a:schemeClr val="accent1"/>
            </a:solidFill>
          </a:ln>
        </p:spPr>
      </p:pic>
    </p:spTree>
    <p:extLst>
      <p:ext uri="{BB962C8B-B14F-4D97-AF65-F5344CB8AC3E}">
        <p14:creationId xmlns:p14="http://schemas.microsoft.com/office/powerpoint/2010/main" val="186551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24E20B-9578-C39E-1F5E-15942FB4768C}"/>
              </a:ext>
            </a:extLst>
          </p:cNvPr>
          <p:cNvSpPr>
            <a:spLocks noGrp="1"/>
          </p:cNvSpPr>
          <p:nvPr>
            <p:ph type="title"/>
          </p:nvPr>
        </p:nvSpPr>
        <p:spPr>
          <a:xfrm>
            <a:off x="2123728" y="908720"/>
            <a:ext cx="5405264" cy="914400"/>
          </a:xfrm>
        </p:spPr>
        <p:txBody>
          <a:bodyPr/>
          <a:lstStyle/>
          <a:p>
            <a:r>
              <a:rPr lang="en-US" dirty="0"/>
              <a:t>Stability of carbanion</a:t>
            </a:r>
            <a:endParaRPr lang="ar-IQ" dirty="0"/>
          </a:p>
        </p:txBody>
      </p:sp>
      <p:sp>
        <p:nvSpPr>
          <p:cNvPr id="3" name="عنصر نائب للمحتوى 2">
            <a:extLst>
              <a:ext uri="{FF2B5EF4-FFF2-40B4-BE49-F238E27FC236}">
                <a16:creationId xmlns:a16="http://schemas.microsoft.com/office/drawing/2014/main" id="{FC13BB1A-26A2-C8F0-BCA3-594C4099F777}"/>
              </a:ext>
            </a:extLst>
          </p:cNvPr>
          <p:cNvSpPr>
            <a:spLocks noGrp="1"/>
          </p:cNvSpPr>
          <p:nvPr>
            <p:ph idx="1"/>
          </p:nvPr>
        </p:nvSpPr>
        <p:spPr>
          <a:xfrm>
            <a:off x="457200" y="1905000"/>
            <a:ext cx="8507288" cy="4724400"/>
          </a:xfrm>
        </p:spPr>
        <p:txBody>
          <a:bodyPr/>
          <a:lstStyle/>
          <a:p>
            <a:pPr marL="0" indent="0" algn="just" rtl="0">
              <a:buNone/>
            </a:pPr>
            <a:r>
              <a:rPr lang="en-US" dirty="0">
                <a:solidFill>
                  <a:srgbClr val="C00000"/>
                </a:solidFill>
              </a:rPr>
              <a:t>Because carbanions are electron rich species, their stability depends upon minimizing the negative charge of the carbanion by </a:t>
            </a:r>
            <a:r>
              <a:rPr lang="en-US" dirty="0">
                <a:solidFill>
                  <a:schemeClr val="accent1">
                    <a:lumMod val="50000"/>
                  </a:schemeClr>
                </a:solidFill>
              </a:rPr>
              <a:t>resonance</a:t>
            </a:r>
            <a:r>
              <a:rPr lang="en-US" dirty="0">
                <a:solidFill>
                  <a:srgbClr val="C00000"/>
                </a:solidFill>
              </a:rPr>
              <a:t>, </a:t>
            </a:r>
            <a:r>
              <a:rPr lang="en-US" dirty="0">
                <a:solidFill>
                  <a:schemeClr val="accent1">
                    <a:lumMod val="50000"/>
                  </a:schemeClr>
                </a:solidFill>
              </a:rPr>
              <a:t>hybridization</a:t>
            </a:r>
            <a:r>
              <a:rPr lang="en-US" dirty="0">
                <a:solidFill>
                  <a:srgbClr val="C00000"/>
                </a:solidFill>
              </a:rPr>
              <a:t>, or </a:t>
            </a:r>
            <a:r>
              <a:rPr lang="en-US" dirty="0">
                <a:solidFill>
                  <a:schemeClr val="accent1">
                    <a:lumMod val="50000"/>
                  </a:schemeClr>
                </a:solidFill>
              </a:rPr>
              <a:t>inductive effect</a:t>
            </a:r>
            <a:r>
              <a:rPr lang="en-US" dirty="0">
                <a:solidFill>
                  <a:srgbClr val="C00000"/>
                </a:solidFill>
              </a:rPr>
              <a:t>. </a:t>
            </a:r>
          </a:p>
          <a:p>
            <a:pPr marL="0" indent="0" algn="just" rtl="0">
              <a:buNone/>
            </a:pPr>
            <a:r>
              <a:rPr lang="en-US" b="1" dirty="0">
                <a:solidFill>
                  <a:schemeClr val="accent1">
                    <a:lumMod val="50000"/>
                  </a:schemeClr>
                </a:solidFill>
              </a:rPr>
              <a:t>Resonance </a:t>
            </a:r>
          </a:p>
          <a:p>
            <a:pPr marL="0" indent="0" algn="just" rtl="0">
              <a:buNone/>
            </a:pPr>
            <a:r>
              <a:rPr lang="en-US" dirty="0">
                <a:solidFill>
                  <a:srgbClr val="C00000"/>
                </a:solidFill>
              </a:rPr>
              <a:t>Unlike carbocations, carbanions are stabilized with electron -withdrawing groups. Active methylene compounds are excellent example to demonstrate how EWGs increase the stability of carbanions. </a:t>
            </a:r>
          </a:p>
          <a:p>
            <a:pPr marL="0" indent="0" algn="just" rtl="0">
              <a:buNone/>
            </a:pPr>
            <a:r>
              <a:rPr lang="en-US" dirty="0">
                <a:solidFill>
                  <a:srgbClr val="C00000"/>
                </a:solidFill>
              </a:rPr>
              <a:t>Active methylene is a methyl group attached to two EWGs. These two EWGs pull valence electrons of the carbon atom they are attached to resulting in an acidic CH bond. When an active methylene compound is treated with a base, one hydrogen atom would be abstracted leaving a full negative charge on the carbon atom it was attached to.</a:t>
            </a:r>
            <a:endParaRPr lang="ar-IQ" dirty="0">
              <a:solidFill>
                <a:srgbClr val="C00000"/>
              </a:solidFill>
            </a:endParaRPr>
          </a:p>
        </p:txBody>
      </p:sp>
      <p:pic>
        <p:nvPicPr>
          <p:cNvPr id="5" name="صورة 4">
            <a:extLst>
              <a:ext uri="{FF2B5EF4-FFF2-40B4-BE49-F238E27FC236}">
                <a16:creationId xmlns:a16="http://schemas.microsoft.com/office/drawing/2014/main" id="{061C9538-A701-A039-45BD-8F5D407F3FC9}"/>
              </a:ext>
            </a:extLst>
          </p:cNvPr>
          <p:cNvPicPr>
            <a:picLocks noChangeAspect="1"/>
          </p:cNvPicPr>
          <p:nvPr/>
        </p:nvPicPr>
        <p:blipFill>
          <a:blip r:embed="rId2"/>
          <a:stretch>
            <a:fillRect/>
          </a:stretch>
        </p:blipFill>
        <p:spPr>
          <a:xfrm>
            <a:off x="3923928" y="5512464"/>
            <a:ext cx="5112568" cy="1194047"/>
          </a:xfrm>
          <a:prstGeom prst="rect">
            <a:avLst/>
          </a:prstGeom>
        </p:spPr>
      </p:pic>
    </p:spTree>
    <p:extLst>
      <p:ext uri="{BB962C8B-B14F-4D97-AF65-F5344CB8AC3E}">
        <p14:creationId xmlns:p14="http://schemas.microsoft.com/office/powerpoint/2010/main" val="559896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779F662-1C3E-BC4F-C391-CFFD3ABA3E23}"/>
              </a:ext>
            </a:extLst>
          </p:cNvPr>
          <p:cNvSpPr>
            <a:spLocks noGrp="1"/>
          </p:cNvSpPr>
          <p:nvPr>
            <p:ph type="title"/>
          </p:nvPr>
        </p:nvSpPr>
        <p:spPr>
          <a:xfrm>
            <a:off x="1907704" y="836712"/>
            <a:ext cx="6629400"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Intramolecular Aldol Reactions </a:t>
            </a:r>
            <a:endParaRPr lang="ar-IQ" dirty="0"/>
          </a:p>
        </p:txBody>
      </p:sp>
      <p:sp>
        <p:nvSpPr>
          <p:cNvPr id="3" name="عنصر نائب للمحتوى 2">
            <a:extLst>
              <a:ext uri="{FF2B5EF4-FFF2-40B4-BE49-F238E27FC236}">
                <a16:creationId xmlns:a16="http://schemas.microsoft.com/office/drawing/2014/main" id="{04F8D218-BD07-E02B-CB09-E65A5DC86AAB}"/>
              </a:ext>
            </a:extLst>
          </p:cNvPr>
          <p:cNvSpPr>
            <a:spLocks noGrp="1"/>
          </p:cNvSpPr>
          <p:nvPr>
            <p:ph idx="1"/>
          </p:nvPr>
        </p:nvSpPr>
        <p:spPr>
          <a:xfrm>
            <a:off x="457200" y="1700808"/>
            <a:ext cx="8229600" cy="4928592"/>
          </a:xfrm>
        </p:spPr>
        <p:txBody>
          <a:bodyPr/>
          <a:lstStyle/>
          <a:p>
            <a:pPr marL="0" indent="0" algn="just" rtl="0">
              <a:buNone/>
            </a:pPr>
            <a:r>
              <a:rPr lang="en-US" dirty="0">
                <a:solidFill>
                  <a:srgbClr val="C00000"/>
                </a:solidFill>
              </a:rPr>
              <a:t>Intramolecular aldol reactions show a preference for formation of five- and six-membered rings. Smaller rings are possible but are generally not observed. </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It is conceivable that the three-membered ring might be formed initially, but recall that the products of aldol reactions are determined by equilibrium concentrations. Once the equilibrium has been achieved, the strained, three-membered ring is not present in substantial amounts because the equilibrium favors formation of a nearly strain-free product.</a:t>
            </a:r>
            <a:endParaRPr lang="ar-IQ" dirty="0">
              <a:solidFill>
                <a:srgbClr val="C00000"/>
              </a:solidFill>
            </a:endParaRPr>
          </a:p>
        </p:txBody>
      </p:sp>
      <p:pic>
        <p:nvPicPr>
          <p:cNvPr id="5" name="صورة 4">
            <a:extLst>
              <a:ext uri="{FF2B5EF4-FFF2-40B4-BE49-F238E27FC236}">
                <a16:creationId xmlns:a16="http://schemas.microsoft.com/office/drawing/2014/main" id="{9C61159F-C1F3-5828-0942-AE778307667A}"/>
              </a:ext>
            </a:extLst>
          </p:cNvPr>
          <p:cNvPicPr>
            <a:picLocks noChangeAspect="1"/>
          </p:cNvPicPr>
          <p:nvPr/>
        </p:nvPicPr>
        <p:blipFill>
          <a:blip r:embed="rId2"/>
          <a:stretch>
            <a:fillRect/>
          </a:stretch>
        </p:blipFill>
        <p:spPr>
          <a:xfrm>
            <a:off x="2555776" y="2780928"/>
            <a:ext cx="4545310" cy="1784662"/>
          </a:xfrm>
          <a:prstGeom prst="rect">
            <a:avLst/>
          </a:prstGeom>
          <a:ln w="19050">
            <a:solidFill>
              <a:schemeClr val="accent1"/>
            </a:solidFill>
          </a:ln>
        </p:spPr>
      </p:pic>
    </p:spTree>
    <p:extLst>
      <p:ext uri="{BB962C8B-B14F-4D97-AF65-F5344CB8AC3E}">
        <p14:creationId xmlns:p14="http://schemas.microsoft.com/office/powerpoint/2010/main" val="2216957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033C50-ECAA-8688-528D-8CF0990CF853}"/>
              </a:ext>
            </a:extLst>
          </p:cNvPr>
          <p:cNvSpPr>
            <a:spLocks noGrp="1"/>
          </p:cNvSpPr>
          <p:nvPr>
            <p:ph type="title"/>
          </p:nvPr>
        </p:nvSpPr>
        <p:spPr>
          <a:xfrm>
            <a:off x="2051720" y="764704"/>
            <a:ext cx="5765304" cy="504056"/>
          </a:xfrm>
        </p:spPr>
        <p:txBody>
          <a:bodyPr/>
          <a:lstStyle/>
          <a:p>
            <a:r>
              <a:rPr lang="en-US" sz="3600" dirty="0">
                <a:latin typeface="Calibri" panose="020F0502020204030204" pitchFamily="34" charset="0"/>
                <a:cs typeface="Calibri" panose="020F0502020204030204" pitchFamily="34" charset="0"/>
              </a:rPr>
              <a:t>Perkin Reaction</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92889D10-E508-4E91-7077-49E283CE5EAE}"/>
              </a:ext>
            </a:extLst>
          </p:cNvPr>
          <p:cNvSpPr>
            <a:spLocks noGrp="1"/>
          </p:cNvSpPr>
          <p:nvPr>
            <p:ph idx="1"/>
          </p:nvPr>
        </p:nvSpPr>
        <p:spPr>
          <a:xfrm>
            <a:off x="395536" y="1196752"/>
            <a:ext cx="8496944" cy="5544616"/>
          </a:xfrm>
        </p:spPr>
        <p:txBody>
          <a:bodyPr/>
          <a:lstStyle/>
          <a:p>
            <a:pPr marL="0" indent="0" algn="just" rtl="0">
              <a:buNone/>
            </a:pPr>
            <a:r>
              <a:rPr lang="en-US" b="0" i="0" dirty="0">
                <a:solidFill>
                  <a:srgbClr val="C00000"/>
                </a:solidFill>
                <a:effectLst/>
                <a:highlight>
                  <a:srgbClr val="FFFFFF"/>
                </a:highlight>
                <a:latin typeface="Roboto" panose="02000000000000000000" pitchFamily="2" charset="0"/>
              </a:rPr>
              <a:t>Generating </a:t>
            </a:r>
            <a:r>
              <a:rPr lang="el-GR" b="0" i="0" dirty="0">
                <a:solidFill>
                  <a:srgbClr val="C00000"/>
                </a:solidFill>
                <a:effectLst/>
                <a:highlight>
                  <a:srgbClr val="FFFFFF"/>
                </a:highlight>
                <a:latin typeface="Roboto" panose="02000000000000000000" pitchFamily="2" charset="0"/>
              </a:rPr>
              <a:t>α,β-</a:t>
            </a:r>
            <a:r>
              <a:rPr lang="en-US" b="0" i="0" dirty="0">
                <a:solidFill>
                  <a:srgbClr val="C00000"/>
                </a:solidFill>
                <a:effectLst/>
                <a:highlight>
                  <a:srgbClr val="FFFFFF"/>
                </a:highlight>
                <a:latin typeface="Roboto" panose="02000000000000000000" pitchFamily="2" charset="0"/>
              </a:rPr>
              <a:t>unsaturated carboxylic acids (cinnamic acid derivatives) in the presence of a weak base from aromatic aldehydes with the anhydrides of aliphatic carboxylic acids is known as the Perkin reaction. An enolate intermediate is made from the anhydride, which undergoes a condensation reaction with benzaldehyde, followed by an intramolecular acyl substitution. Further reaction with the anhydride, the base, and water affords a newly formed, typically (E) double bond.</a:t>
            </a:r>
          </a:p>
          <a:p>
            <a:pPr marL="0" indent="0" algn="just" rtl="0">
              <a:buNone/>
            </a:pPr>
            <a:endParaRPr lang="en-US" b="0" i="0" dirty="0">
              <a:solidFill>
                <a:srgbClr val="C00000"/>
              </a:solidFill>
              <a:effectLst/>
              <a:highlight>
                <a:srgbClr val="FFFFFF"/>
              </a:highlight>
              <a:latin typeface="Roboto" panose="02000000000000000000" pitchFamily="2" charset="0"/>
            </a:endParaRPr>
          </a:p>
          <a:p>
            <a:pPr marL="0" indent="0" algn="just" rtl="0">
              <a:buNone/>
            </a:pPr>
            <a:endParaRPr lang="en-US" b="0" i="0" dirty="0">
              <a:solidFill>
                <a:srgbClr val="C00000"/>
              </a:solidFill>
              <a:effectLst/>
              <a:highlight>
                <a:srgbClr val="FFFFFF"/>
              </a:highlight>
              <a:latin typeface="Roboto" panose="02000000000000000000" pitchFamily="2" charset="0"/>
            </a:endParaRPr>
          </a:p>
          <a:p>
            <a:pPr marL="0" indent="0" algn="just" rtl="0">
              <a:buNone/>
            </a:pPr>
            <a:endParaRPr lang="en-US" b="0" i="0" dirty="0">
              <a:solidFill>
                <a:srgbClr val="C00000"/>
              </a:solidFill>
              <a:effectLst/>
              <a:highlight>
                <a:srgbClr val="FFFFFF"/>
              </a:highlight>
              <a:latin typeface="Roboto" panose="02000000000000000000" pitchFamily="2" charset="0"/>
            </a:endParaRPr>
          </a:p>
          <a:p>
            <a:pPr algn="just" rtl="0">
              <a:buFont typeface="Wingdings" panose="05000000000000000000" pitchFamily="2" charset="2"/>
              <a:buChar char="Ø"/>
            </a:pPr>
            <a:r>
              <a:rPr lang="en-US" b="1" i="0" dirty="0">
                <a:solidFill>
                  <a:srgbClr val="C00000"/>
                </a:solidFill>
                <a:effectLst/>
                <a:highlight>
                  <a:srgbClr val="FFFFFF"/>
                </a:highlight>
                <a:latin typeface="Roboto" panose="02000000000000000000" pitchFamily="2" charset="0"/>
              </a:rPr>
              <a:t>Reagents</a:t>
            </a:r>
            <a:r>
              <a:rPr lang="en-US" b="0" i="0" dirty="0">
                <a:solidFill>
                  <a:srgbClr val="C00000"/>
                </a:solidFill>
                <a:effectLst/>
                <a:highlight>
                  <a:srgbClr val="FFFFFF"/>
                </a:highlight>
                <a:latin typeface="Roboto" panose="02000000000000000000" pitchFamily="2" charset="0"/>
              </a:rPr>
              <a:t>: Weak Base (</a:t>
            </a:r>
            <a:r>
              <a:rPr lang="en-US" b="0" i="0" dirty="0" err="1">
                <a:solidFill>
                  <a:srgbClr val="C00000"/>
                </a:solidFill>
                <a:effectLst/>
                <a:highlight>
                  <a:srgbClr val="FFFFFF"/>
                </a:highlight>
                <a:latin typeface="Roboto" panose="02000000000000000000" pitchFamily="2" charset="0"/>
              </a:rPr>
              <a:t>NaOAc</a:t>
            </a:r>
            <a:r>
              <a:rPr lang="en-US" b="0" i="0" dirty="0">
                <a:solidFill>
                  <a:srgbClr val="C00000"/>
                </a:solidFill>
                <a:effectLst/>
                <a:highlight>
                  <a:srgbClr val="FFFFFF"/>
                </a:highlight>
                <a:latin typeface="Roboto" panose="02000000000000000000" pitchFamily="2" charset="0"/>
              </a:rPr>
              <a:t>, </a:t>
            </a:r>
            <a:r>
              <a:rPr lang="en-US" b="0" i="0" dirty="0" err="1">
                <a:solidFill>
                  <a:srgbClr val="C00000"/>
                </a:solidFill>
                <a:effectLst/>
                <a:highlight>
                  <a:srgbClr val="FFFFFF"/>
                </a:highlight>
                <a:latin typeface="Roboto" panose="02000000000000000000" pitchFamily="2" charset="0"/>
              </a:rPr>
              <a:t>KOAc</a:t>
            </a:r>
            <a:r>
              <a:rPr lang="en-US" b="0" i="0" dirty="0">
                <a:solidFill>
                  <a:srgbClr val="C00000"/>
                </a:solidFill>
                <a:effectLst/>
                <a:highlight>
                  <a:srgbClr val="FFFFFF"/>
                </a:highlight>
                <a:latin typeface="Roboto" panose="02000000000000000000" pitchFamily="2" charset="0"/>
              </a:rPr>
              <a:t>, </a:t>
            </a:r>
            <a:r>
              <a:rPr lang="en-US" b="0" i="0" dirty="0" err="1">
                <a:solidFill>
                  <a:srgbClr val="C00000"/>
                </a:solidFill>
                <a:effectLst/>
                <a:highlight>
                  <a:srgbClr val="FFFFFF"/>
                </a:highlight>
                <a:latin typeface="Roboto" panose="02000000000000000000" pitchFamily="2" charset="0"/>
              </a:rPr>
              <a:t>CsOAc</a:t>
            </a:r>
            <a:r>
              <a:rPr lang="en-US" b="0" i="0" dirty="0">
                <a:solidFill>
                  <a:srgbClr val="C00000"/>
                </a:solidFill>
                <a:effectLst/>
                <a:highlight>
                  <a:srgbClr val="FFFFFF"/>
                </a:highlight>
                <a:latin typeface="Roboto" panose="02000000000000000000" pitchFamily="2" charset="0"/>
              </a:rPr>
              <a:t>, Et</a:t>
            </a:r>
            <a:r>
              <a:rPr lang="en-US" b="0" i="0" baseline="-25000" dirty="0">
                <a:solidFill>
                  <a:srgbClr val="C00000"/>
                </a:solidFill>
                <a:effectLst/>
                <a:highlight>
                  <a:srgbClr val="FFFFFF"/>
                </a:highlight>
                <a:latin typeface="Roboto" panose="02000000000000000000" pitchFamily="2" charset="0"/>
              </a:rPr>
              <a:t>3</a:t>
            </a:r>
            <a:r>
              <a:rPr lang="en-US" b="0" i="0" dirty="0">
                <a:solidFill>
                  <a:srgbClr val="C00000"/>
                </a:solidFill>
                <a:effectLst/>
                <a:highlight>
                  <a:srgbClr val="FFFFFF"/>
                </a:highlight>
                <a:latin typeface="Roboto" panose="02000000000000000000" pitchFamily="2" charset="0"/>
              </a:rPr>
              <a:t>N, etc.)</a:t>
            </a:r>
          </a:p>
          <a:p>
            <a:pPr algn="just" rtl="0">
              <a:buFont typeface="Wingdings" panose="05000000000000000000" pitchFamily="2" charset="2"/>
              <a:buChar char="Ø"/>
            </a:pPr>
            <a:r>
              <a:rPr lang="en-US" b="1" i="0" dirty="0">
                <a:solidFill>
                  <a:srgbClr val="C00000"/>
                </a:solidFill>
                <a:effectLst/>
                <a:highlight>
                  <a:srgbClr val="FFFFFF"/>
                </a:highlight>
                <a:latin typeface="Roboto" panose="02000000000000000000" pitchFamily="2" charset="0"/>
              </a:rPr>
              <a:t>Reactant</a:t>
            </a:r>
            <a:r>
              <a:rPr lang="en-US" b="0" i="0" dirty="0">
                <a:solidFill>
                  <a:srgbClr val="C00000"/>
                </a:solidFill>
                <a:effectLst/>
                <a:highlight>
                  <a:srgbClr val="FFFFFF"/>
                </a:highlight>
                <a:latin typeface="Roboto" panose="02000000000000000000" pitchFamily="2" charset="0"/>
              </a:rPr>
              <a:t>: Aromatic Aldehyde, Anhydride of Aliphatic Carboxylic Acid (with at least two </a:t>
            </a:r>
            <a:r>
              <a:rPr lang="el-GR" b="0" i="0" dirty="0">
                <a:solidFill>
                  <a:srgbClr val="C00000"/>
                </a:solidFill>
                <a:effectLst/>
                <a:highlight>
                  <a:srgbClr val="FFFFFF"/>
                </a:highlight>
                <a:latin typeface="Roboto" panose="02000000000000000000" pitchFamily="2" charset="0"/>
              </a:rPr>
              <a:t>α-</a:t>
            </a:r>
            <a:r>
              <a:rPr lang="en-US" b="0" i="0" dirty="0">
                <a:solidFill>
                  <a:srgbClr val="C00000"/>
                </a:solidFill>
                <a:effectLst/>
                <a:highlight>
                  <a:srgbClr val="FFFFFF"/>
                </a:highlight>
                <a:latin typeface="Roboto" panose="02000000000000000000" pitchFamily="2" charset="0"/>
              </a:rPr>
              <a:t>hydrogens)</a:t>
            </a:r>
          </a:p>
          <a:p>
            <a:pPr algn="just" rtl="0">
              <a:buFont typeface="Wingdings" panose="05000000000000000000" pitchFamily="2" charset="2"/>
              <a:buChar char="Ø"/>
            </a:pPr>
            <a:r>
              <a:rPr lang="en-US" b="1" i="0" dirty="0">
                <a:solidFill>
                  <a:srgbClr val="C00000"/>
                </a:solidFill>
                <a:effectLst/>
                <a:highlight>
                  <a:srgbClr val="FFFFFF"/>
                </a:highlight>
                <a:latin typeface="Roboto" panose="02000000000000000000" pitchFamily="2" charset="0"/>
              </a:rPr>
              <a:t>Product</a:t>
            </a:r>
            <a:r>
              <a:rPr lang="en-US" b="0" i="0" dirty="0">
                <a:solidFill>
                  <a:srgbClr val="C00000"/>
                </a:solidFill>
                <a:effectLst/>
                <a:highlight>
                  <a:srgbClr val="FFFFFF"/>
                </a:highlight>
                <a:latin typeface="Roboto" panose="02000000000000000000" pitchFamily="2" charset="0"/>
              </a:rPr>
              <a:t>: </a:t>
            </a:r>
            <a:r>
              <a:rPr lang="el-GR" b="0" i="0" dirty="0">
                <a:solidFill>
                  <a:srgbClr val="C00000"/>
                </a:solidFill>
                <a:effectLst/>
                <a:highlight>
                  <a:srgbClr val="FFFFFF"/>
                </a:highlight>
                <a:latin typeface="Roboto" panose="02000000000000000000" pitchFamily="2" charset="0"/>
              </a:rPr>
              <a:t>α,β-</a:t>
            </a:r>
            <a:r>
              <a:rPr lang="en-US" b="0" i="0" dirty="0">
                <a:solidFill>
                  <a:srgbClr val="C00000"/>
                </a:solidFill>
                <a:effectLst/>
                <a:highlight>
                  <a:srgbClr val="FFFFFF"/>
                </a:highlight>
                <a:latin typeface="Roboto" panose="02000000000000000000" pitchFamily="2" charset="0"/>
              </a:rPr>
              <a:t>Unsaturated Carboxylic Acid</a:t>
            </a:r>
          </a:p>
          <a:p>
            <a:pPr algn="just" rtl="0">
              <a:buFont typeface="Wingdings" panose="05000000000000000000" pitchFamily="2" charset="2"/>
              <a:buChar char="Ø"/>
            </a:pPr>
            <a:r>
              <a:rPr lang="en-US" b="1" i="0" dirty="0">
                <a:solidFill>
                  <a:srgbClr val="C00000"/>
                </a:solidFill>
                <a:effectLst/>
                <a:highlight>
                  <a:srgbClr val="FFFFFF"/>
                </a:highlight>
                <a:latin typeface="Roboto" panose="02000000000000000000" pitchFamily="2" charset="0"/>
              </a:rPr>
              <a:t>Type of Reaction</a:t>
            </a:r>
            <a:r>
              <a:rPr lang="en-US" b="0" i="0" dirty="0">
                <a:solidFill>
                  <a:srgbClr val="C00000"/>
                </a:solidFill>
                <a:effectLst/>
                <a:highlight>
                  <a:srgbClr val="FFFFFF"/>
                </a:highlight>
                <a:latin typeface="Roboto" panose="02000000000000000000" pitchFamily="2" charset="0"/>
              </a:rPr>
              <a:t>: Mixed Carbonyl Condensation</a:t>
            </a:r>
          </a:p>
          <a:p>
            <a:pPr algn="just" rtl="0">
              <a:buFont typeface="Wingdings" panose="05000000000000000000" pitchFamily="2" charset="2"/>
              <a:buChar char="Ø"/>
            </a:pPr>
            <a:r>
              <a:rPr lang="en-US" b="1" i="0" dirty="0">
                <a:solidFill>
                  <a:srgbClr val="C00000"/>
                </a:solidFill>
                <a:effectLst/>
                <a:highlight>
                  <a:srgbClr val="FFFFFF"/>
                </a:highlight>
                <a:latin typeface="Roboto" panose="02000000000000000000" pitchFamily="2" charset="0"/>
              </a:rPr>
              <a:t>Bond Formation</a:t>
            </a:r>
            <a:r>
              <a:rPr lang="en-US" b="0" i="0" dirty="0">
                <a:solidFill>
                  <a:srgbClr val="C00000"/>
                </a:solidFill>
                <a:effectLst/>
                <a:highlight>
                  <a:srgbClr val="FFFFFF"/>
                </a:highlight>
                <a:latin typeface="Roboto" panose="02000000000000000000" pitchFamily="2" charset="0"/>
              </a:rPr>
              <a:t>: C=C-CO</a:t>
            </a:r>
            <a:r>
              <a:rPr lang="en-US" b="0" i="0" baseline="-25000" dirty="0">
                <a:solidFill>
                  <a:srgbClr val="C00000"/>
                </a:solidFill>
                <a:effectLst/>
                <a:highlight>
                  <a:srgbClr val="FFFFFF"/>
                </a:highlight>
                <a:latin typeface="Roboto" panose="02000000000000000000" pitchFamily="2" charset="0"/>
              </a:rPr>
              <a:t>2</a:t>
            </a:r>
            <a:r>
              <a:rPr lang="en-US" b="0" i="0" dirty="0">
                <a:solidFill>
                  <a:srgbClr val="C00000"/>
                </a:solidFill>
                <a:effectLst/>
                <a:highlight>
                  <a:srgbClr val="FFFFFF"/>
                </a:highlight>
                <a:latin typeface="Roboto" panose="02000000000000000000" pitchFamily="2" charset="0"/>
              </a:rPr>
              <a:t>H</a:t>
            </a:r>
          </a:p>
          <a:p>
            <a:pPr marL="0" indent="0">
              <a:buNone/>
            </a:pPr>
            <a:endParaRPr lang="ar-IQ" dirty="0">
              <a:solidFill>
                <a:srgbClr val="C00000"/>
              </a:solidFill>
            </a:endParaRPr>
          </a:p>
        </p:txBody>
      </p:sp>
      <p:pic>
        <p:nvPicPr>
          <p:cNvPr id="4" name="عنصر نائب للمحتوى 4">
            <a:extLst>
              <a:ext uri="{FF2B5EF4-FFF2-40B4-BE49-F238E27FC236}">
                <a16:creationId xmlns:a16="http://schemas.microsoft.com/office/drawing/2014/main" id="{5C3F0E49-BE48-FE64-AE6B-153469F818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1331640" y="3429000"/>
            <a:ext cx="7125956" cy="1122496"/>
          </a:xfrm>
          <a:prstGeom prst="rect">
            <a:avLst/>
          </a:prstGeom>
          <a:noFill/>
          <a:ln w="9525">
            <a:noFill/>
            <a:miter lim="800000"/>
            <a:headEnd/>
            <a:tailEnd/>
          </a:ln>
        </p:spPr>
      </p:pic>
    </p:spTree>
    <p:extLst>
      <p:ext uri="{BB962C8B-B14F-4D97-AF65-F5344CB8AC3E}">
        <p14:creationId xmlns:p14="http://schemas.microsoft.com/office/powerpoint/2010/main" val="684250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F8B239-7B9C-1254-E0E7-E2F75E5260EB}"/>
              </a:ext>
            </a:extLst>
          </p:cNvPr>
          <p:cNvSpPr>
            <a:spLocks noGrp="1"/>
          </p:cNvSpPr>
          <p:nvPr>
            <p:ph type="title"/>
          </p:nvPr>
        </p:nvSpPr>
        <p:spPr>
          <a:xfrm>
            <a:off x="1763688" y="980728"/>
            <a:ext cx="6629400" cy="792088"/>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Perkin Reaction Mechanism</a:t>
            </a:r>
            <a:endParaRPr lang="ar-IQ" dirty="0"/>
          </a:p>
        </p:txBody>
      </p:sp>
      <p:pic>
        <p:nvPicPr>
          <p:cNvPr id="5" name="عنصر نائب للمحتوى 4">
            <a:extLst>
              <a:ext uri="{FF2B5EF4-FFF2-40B4-BE49-F238E27FC236}">
                <a16:creationId xmlns:a16="http://schemas.microsoft.com/office/drawing/2014/main" id="{70FA2831-F79B-D6B4-B0C9-DAB17FEC4358}"/>
              </a:ext>
            </a:extLst>
          </p:cNvPr>
          <p:cNvPicPr>
            <a:picLocks noGrp="1" noChangeAspect="1"/>
          </p:cNvPicPr>
          <p:nvPr>
            <p:ph idx="1"/>
          </p:nvPr>
        </p:nvPicPr>
        <p:blipFill>
          <a:blip r:embed="rId2"/>
          <a:stretch>
            <a:fillRect/>
          </a:stretch>
        </p:blipFill>
        <p:spPr>
          <a:xfrm>
            <a:off x="539552" y="4437112"/>
            <a:ext cx="8229600" cy="2192441"/>
          </a:xfrm>
          <a:solidFill>
            <a:srgbClr val="000000"/>
          </a:solidFill>
          <a:ln w="19050">
            <a:solidFill>
              <a:schemeClr val="accent1">
                <a:lumMod val="50000"/>
              </a:schemeClr>
            </a:solidFill>
          </a:ln>
        </p:spPr>
      </p:pic>
      <p:sp>
        <p:nvSpPr>
          <p:cNvPr id="4" name="مربع نص 3">
            <a:extLst>
              <a:ext uri="{FF2B5EF4-FFF2-40B4-BE49-F238E27FC236}">
                <a16:creationId xmlns:a16="http://schemas.microsoft.com/office/drawing/2014/main" id="{818AAEB3-3053-D9E0-2AA7-F4776B7D9D1E}"/>
              </a:ext>
            </a:extLst>
          </p:cNvPr>
          <p:cNvSpPr txBox="1"/>
          <p:nvPr/>
        </p:nvSpPr>
        <p:spPr>
          <a:xfrm>
            <a:off x="503548" y="1772816"/>
            <a:ext cx="8301608" cy="2279342"/>
          </a:xfrm>
          <a:prstGeom prst="rect">
            <a:avLst/>
          </a:prstGeom>
          <a:noFill/>
        </p:spPr>
        <p:txBody>
          <a:bodyPr wrap="square">
            <a:spAutoFit/>
          </a:bodyPr>
          <a:lstStyle/>
          <a:p>
            <a:pPr algn="just">
              <a:lnSpc>
                <a:spcPts val="2400"/>
              </a:lnSpc>
              <a:spcBef>
                <a:spcPts val="1500"/>
              </a:spcBef>
              <a:spcAft>
                <a:spcPts val="750"/>
              </a:spcAft>
              <a:buNone/>
            </a:pPr>
            <a:r>
              <a:rPr lang="en-US" b="1" i="0" dirty="0">
                <a:solidFill>
                  <a:srgbClr val="C00000"/>
                </a:solidFill>
                <a:effectLst/>
                <a:latin typeface="Poppins" panose="00000500000000000000" pitchFamily="2" charset="0"/>
              </a:rPr>
              <a:t>What is Perkin Reaction?</a:t>
            </a:r>
          </a:p>
          <a:p>
            <a:pPr algn="just">
              <a:lnSpc>
                <a:spcPts val="1800"/>
              </a:lnSpc>
              <a:spcAft>
                <a:spcPts val="1200"/>
              </a:spcAft>
              <a:buNone/>
            </a:pPr>
            <a:r>
              <a:rPr lang="en-US" b="0" i="0" dirty="0">
                <a:solidFill>
                  <a:srgbClr val="C00000"/>
                </a:solidFill>
                <a:effectLst/>
                <a:latin typeface="Poppins" panose="00000500000000000000" pitchFamily="2" charset="0"/>
              </a:rPr>
              <a:t>Perkin Reaction is an organic chemical reaction which was discovered by William Henry Perkin, an English chemist. This reaction yields an α, β -unsaturated aromatic acid.</a:t>
            </a:r>
          </a:p>
          <a:p>
            <a:pPr algn="just">
              <a:lnSpc>
                <a:spcPts val="1800"/>
              </a:lnSpc>
              <a:spcAft>
                <a:spcPts val="1200"/>
              </a:spcAft>
            </a:pPr>
            <a:r>
              <a:rPr lang="en-US" b="0" i="0" dirty="0">
                <a:solidFill>
                  <a:srgbClr val="C00000"/>
                </a:solidFill>
                <a:effectLst/>
                <a:latin typeface="Poppins" panose="00000500000000000000" pitchFamily="2" charset="0"/>
              </a:rPr>
              <a:t>Perkin’s reaction mechanism includes the reaction between aromatic aldehydes, the aliphatic acid anhydride, and the alkali salt of the acid to give cinnamic acid derivatives. The Perkin reaction is an organic chemical reaction named after its discoverer – William Henry Perkin.</a:t>
            </a:r>
          </a:p>
        </p:txBody>
      </p:sp>
    </p:spTree>
    <p:extLst>
      <p:ext uri="{BB962C8B-B14F-4D97-AF65-F5344CB8AC3E}">
        <p14:creationId xmlns:p14="http://schemas.microsoft.com/office/powerpoint/2010/main" val="164643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A883E0-CEF1-6797-3F45-84BA10A1C22D}"/>
              </a:ext>
            </a:extLst>
          </p:cNvPr>
          <p:cNvSpPr>
            <a:spLocks noGrp="1"/>
          </p:cNvSpPr>
          <p:nvPr>
            <p:ph type="title"/>
          </p:nvPr>
        </p:nvSpPr>
        <p:spPr>
          <a:xfrm>
            <a:off x="2123728" y="836712"/>
            <a:ext cx="5178896" cy="714400"/>
          </a:xfrm>
        </p:spPr>
        <p:txBody>
          <a:bodyPr/>
          <a:lstStyle/>
          <a:p>
            <a:r>
              <a:rPr lang="en-US" sz="3600" dirty="0">
                <a:latin typeface="Calibri" panose="020F0502020204030204" pitchFamily="34" charset="0"/>
                <a:cs typeface="Calibri" panose="020F0502020204030204" pitchFamily="34" charset="0"/>
              </a:rPr>
              <a:t>Stobbe Reaction</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F333EDDD-A8B4-F8C2-00FE-AC0BA772D939}"/>
              </a:ext>
            </a:extLst>
          </p:cNvPr>
          <p:cNvSpPr>
            <a:spLocks noGrp="1"/>
          </p:cNvSpPr>
          <p:nvPr>
            <p:ph idx="1"/>
          </p:nvPr>
        </p:nvSpPr>
        <p:spPr>
          <a:xfrm>
            <a:off x="457200" y="1700808"/>
            <a:ext cx="8229600" cy="4928592"/>
          </a:xfrm>
        </p:spPr>
        <p:txBody>
          <a:bodyPr/>
          <a:lstStyle/>
          <a:p>
            <a:pPr marL="0" indent="0" algn="just" rtl="0">
              <a:buNone/>
            </a:pPr>
            <a:r>
              <a:rPr lang="en-US" b="0" i="0" dirty="0">
                <a:solidFill>
                  <a:srgbClr val="C00000"/>
                </a:solidFill>
                <a:effectLst/>
                <a:highlight>
                  <a:srgbClr val="FFFFFF"/>
                </a:highlight>
                <a:latin typeface="AvertaStd"/>
              </a:rPr>
              <a:t>The Stobbe Reaction is the process of condensation in which an aldehyde or ketone is condensed with a succinic ester in the presence of potassium or sodium ethoxide to form unsaturated ester acid.</a:t>
            </a:r>
          </a:p>
          <a:p>
            <a:pPr marL="0" indent="0" algn="just" rtl="0">
              <a:buNone/>
            </a:pPr>
            <a:endParaRPr lang="ar-IQ" dirty="0">
              <a:solidFill>
                <a:srgbClr val="C00000"/>
              </a:solidFill>
            </a:endParaRPr>
          </a:p>
        </p:txBody>
      </p:sp>
      <p:pic>
        <p:nvPicPr>
          <p:cNvPr id="5" name="صورة 4">
            <a:extLst>
              <a:ext uri="{FF2B5EF4-FFF2-40B4-BE49-F238E27FC236}">
                <a16:creationId xmlns:a16="http://schemas.microsoft.com/office/drawing/2014/main" id="{6A612BC1-367F-473B-8192-B619E0C4568E}"/>
              </a:ext>
            </a:extLst>
          </p:cNvPr>
          <p:cNvPicPr>
            <a:picLocks noChangeAspect="1"/>
          </p:cNvPicPr>
          <p:nvPr/>
        </p:nvPicPr>
        <p:blipFill>
          <a:blip r:embed="rId2"/>
          <a:stretch>
            <a:fillRect/>
          </a:stretch>
        </p:blipFill>
        <p:spPr>
          <a:xfrm>
            <a:off x="486254" y="3221817"/>
            <a:ext cx="8460432" cy="3407583"/>
          </a:xfrm>
          <a:prstGeom prst="rect">
            <a:avLst/>
          </a:prstGeom>
        </p:spPr>
      </p:pic>
    </p:spTree>
    <p:extLst>
      <p:ext uri="{BB962C8B-B14F-4D97-AF65-F5344CB8AC3E}">
        <p14:creationId xmlns:p14="http://schemas.microsoft.com/office/powerpoint/2010/main" val="4148130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8C5C6D-6549-78E7-B3B8-5E9CEC10AADD}"/>
              </a:ext>
            </a:extLst>
          </p:cNvPr>
          <p:cNvSpPr>
            <a:spLocks noGrp="1"/>
          </p:cNvSpPr>
          <p:nvPr>
            <p:ph type="title"/>
          </p:nvPr>
        </p:nvSpPr>
        <p:spPr>
          <a:xfrm>
            <a:off x="1835696" y="836712"/>
            <a:ext cx="6629400" cy="792088"/>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Stobbe Reaction Mechanism</a:t>
            </a:r>
            <a:endParaRPr lang="ar-IQ" dirty="0"/>
          </a:p>
        </p:txBody>
      </p:sp>
      <p:sp>
        <p:nvSpPr>
          <p:cNvPr id="3" name="عنصر نائب للمحتوى 2">
            <a:extLst>
              <a:ext uri="{FF2B5EF4-FFF2-40B4-BE49-F238E27FC236}">
                <a16:creationId xmlns:a16="http://schemas.microsoft.com/office/drawing/2014/main" id="{A1AE7545-4984-6BAC-CED1-B8AB9533994C}"/>
              </a:ext>
            </a:extLst>
          </p:cNvPr>
          <p:cNvSpPr>
            <a:spLocks noGrp="1"/>
          </p:cNvSpPr>
          <p:nvPr>
            <p:ph idx="1"/>
          </p:nvPr>
        </p:nvSpPr>
        <p:spPr>
          <a:xfrm>
            <a:off x="457200" y="1628800"/>
            <a:ext cx="8229600" cy="4928592"/>
          </a:xfrm>
        </p:spPr>
        <p:txBody>
          <a:bodyPr/>
          <a:lstStyle/>
          <a:p>
            <a:pPr marL="0" indent="0" algn="just" rtl="0">
              <a:buNone/>
            </a:pPr>
            <a:r>
              <a:rPr lang="en-US" dirty="0">
                <a:solidFill>
                  <a:srgbClr val="C00000"/>
                </a:solidFill>
              </a:rPr>
              <a:t>The first step of the Stobbe condensation is the deprotonation of the succinate at the α-carbon to afford an ester enolate that in situ undergoes an aldol reaction with the carbonyl compound to form a β-alkoxy ester intermediate. The following intramolecular acyl substitution gives rise to a γ-lactone intermediate which undergoes ring-opening and </a:t>
            </a:r>
            <a:r>
              <a:rPr lang="en-US" dirty="0" err="1">
                <a:solidFill>
                  <a:srgbClr val="C00000"/>
                </a:solidFill>
              </a:rPr>
              <a:t>concomittant</a:t>
            </a:r>
            <a:r>
              <a:rPr lang="en-US" dirty="0">
                <a:solidFill>
                  <a:srgbClr val="C00000"/>
                </a:solidFill>
              </a:rPr>
              <a:t> double bond formation upon deprotonation by the alkoxide ion. Under certain conditions the lactone intermediate can be isolated. </a:t>
            </a:r>
            <a:endParaRPr lang="ar-IQ" dirty="0">
              <a:solidFill>
                <a:srgbClr val="C00000"/>
              </a:solidFill>
            </a:endParaRPr>
          </a:p>
        </p:txBody>
      </p:sp>
      <p:pic>
        <p:nvPicPr>
          <p:cNvPr id="5" name="صورة 4">
            <a:extLst>
              <a:ext uri="{FF2B5EF4-FFF2-40B4-BE49-F238E27FC236}">
                <a16:creationId xmlns:a16="http://schemas.microsoft.com/office/drawing/2014/main" id="{E207728E-EB8A-F0A0-292A-71844AE2E388}"/>
              </a:ext>
            </a:extLst>
          </p:cNvPr>
          <p:cNvPicPr>
            <a:picLocks noChangeAspect="1"/>
          </p:cNvPicPr>
          <p:nvPr/>
        </p:nvPicPr>
        <p:blipFill>
          <a:blip r:embed="rId2"/>
          <a:stretch>
            <a:fillRect/>
          </a:stretch>
        </p:blipFill>
        <p:spPr>
          <a:xfrm>
            <a:off x="899592" y="3933056"/>
            <a:ext cx="7704856" cy="282370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حبر 5">
                <a:extLst>
                  <a:ext uri="{FF2B5EF4-FFF2-40B4-BE49-F238E27FC236}">
                    <a16:creationId xmlns:a16="http://schemas.microsoft.com/office/drawing/2014/main" id="{441825BF-D024-9187-2C61-F175FFD211C2}"/>
                  </a:ext>
                </a:extLst>
              </p14:cNvPr>
              <p14:cNvContentPartPr/>
              <p14:nvPr/>
            </p14:nvContentPartPr>
            <p14:xfrm>
              <a:off x="8840975" y="5410620"/>
              <a:ext cx="28080" cy="471240"/>
            </p14:xfrm>
          </p:contentPart>
        </mc:Choice>
        <mc:Fallback xmlns="">
          <p:pic>
            <p:nvPicPr>
              <p:cNvPr id="6" name="حبر 5">
                <a:extLst>
                  <a:ext uri="{FF2B5EF4-FFF2-40B4-BE49-F238E27FC236}">
                    <a16:creationId xmlns:a16="http://schemas.microsoft.com/office/drawing/2014/main" id="{441825BF-D024-9187-2C61-F175FFD211C2}"/>
                  </a:ext>
                </a:extLst>
              </p:cNvPr>
              <p:cNvPicPr/>
              <p:nvPr/>
            </p:nvPicPr>
            <p:blipFill>
              <a:blip r:embed="rId4"/>
              <a:stretch>
                <a:fillRect/>
              </a:stretch>
            </p:blipFill>
            <p:spPr>
              <a:xfrm>
                <a:off x="8777975" y="5347980"/>
                <a:ext cx="1537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حبر 6">
                <a:extLst>
                  <a:ext uri="{FF2B5EF4-FFF2-40B4-BE49-F238E27FC236}">
                    <a16:creationId xmlns:a16="http://schemas.microsoft.com/office/drawing/2014/main" id="{FDBA99CA-68E2-52DD-D365-F7C00AE3C472}"/>
                  </a:ext>
                </a:extLst>
              </p14:cNvPr>
              <p14:cNvContentPartPr/>
              <p14:nvPr/>
            </p14:nvContentPartPr>
            <p14:xfrm>
              <a:off x="8719655" y="5279580"/>
              <a:ext cx="34560" cy="670680"/>
            </p14:xfrm>
          </p:contentPart>
        </mc:Choice>
        <mc:Fallback xmlns="">
          <p:pic>
            <p:nvPicPr>
              <p:cNvPr id="7" name="حبر 6">
                <a:extLst>
                  <a:ext uri="{FF2B5EF4-FFF2-40B4-BE49-F238E27FC236}">
                    <a16:creationId xmlns:a16="http://schemas.microsoft.com/office/drawing/2014/main" id="{FDBA99CA-68E2-52DD-D365-F7C00AE3C472}"/>
                  </a:ext>
                </a:extLst>
              </p:cNvPr>
              <p:cNvPicPr/>
              <p:nvPr/>
            </p:nvPicPr>
            <p:blipFill>
              <a:blip r:embed="rId6"/>
              <a:stretch>
                <a:fillRect/>
              </a:stretch>
            </p:blipFill>
            <p:spPr>
              <a:xfrm>
                <a:off x="8657015" y="5216940"/>
                <a:ext cx="160200" cy="79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حبر 7">
                <a:extLst>
                  <a:ext uri="{FF2B5EF4-FFF2-40B4-BE49-F238E27FC236}">
                    <a16:creationId xmlns:a16="http://schemas.microsoft.com/office/drawing/2014/main" id="{C27C4D56-A09E-AA41-9424-D014BDAC378A}"/>
                  </a:ext>
                </a:extLst>
              </p14:cNvPr>
              <p14:cNvContentPartPr/>
              <p14:nvPr/>
            </p14:nvContentPartPr>
            <p14:xfrm>
              <a:off x="8645855" y="5616180"/>
              <a:ext cx="14400" cy="677160"/>
            </p14:xfrm>
          </p:contentPart>
        </mc:Choice>
        <mc:Fallback xmlns="">
          <p:pic>
            <p:nvPicPr>
              <p:cNvPr id="8" name="حبر 7">
                <a:extLst>
                  <a:ext uri="{FF2B5EF4-FFF2-40B4-BE49-F238E27FC236}">
                    <a16:creationId xmlns:a16="http://schemas.microsoft.com/office/drawing/2014/main" id="{C27C4D56-A09E-AA41-9424-D014BDAC378A}"/>
                  </a:ext>
                </a:extLst>
              </p:cNvPr>
              <p:cNvPicPr/>
              <p:nvPr/>
            </p:nvPicPr>
            <p:blipFill>
              <a:blip r:embed="rId8"/>
              <a:stretch>
                <a:fillRect/>
              </a:stretch>
            </p:blipFill>
            <p:spPr>
              <a:xfrm>
                <a:off x="8582855" y="5553540"/>
                <a:ext cx="140040" cy="802800"/>
              </a:xfrm>
              <a:prstGeom prst="rect">
                <a:avLst/>
              </a:prstGeom>
            </p:spPr>
          </p:pic>
        </mc:Fallback>
      </mc:AlternateContent>
    </p:spTree>
    <p:extLst>
      <p:ext uri="{BB962C8B-B14F-4D97-AF65-F5344CB8AC3E}">
        <p14:creationId xmlns:p14="http://schemas.microsoft.com/office/powerpoint/2010/main" val="1125520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9750649-1283-975D-6AA5-AC2AB490D886}"/>
              </a:ext>
            </a:extLst>
          </p:cNvPr>
          <p:cNvSpPr>
            <a:spLocks noGrp="1"/>
          </p:cNvSpPr>
          <p:nvPr>
            <p:ph type="title"/>
          </p:nvPr>
        </p:nvSpPr>
        <p:spPr>
          <a:xfrm>
            <a:off x="2267744" y="836712"/>
            <a:ext cx="6053336" cy="576064"/>
          </a:xfrm>
        </p:spPr>
        <p:txBody>
          <a:bodyPr/>
          <a:lstStyle/>
          <a:p>
            <a:r>
              <a:rPr kumimoji="0" lang="en-US" sz="3600" b="0" i="0" u="none" strike="noStrike" kern="1200" cap="none" spc="0" normalizeH="0" baseline="0" noProof="0" dirty="0">
                <a:ln>
                  <a:noFill/>
                </a:ln>
                <a:solidFill>
                  <a:prstClr val="black"/>
                </a:solidFill>
                <a:effectLst/>
                <a:uLnTx/>
                <a:uFillTx/>
                <a:latin typeface="Calibri"/>
                <a:ea typeface="+mn-ea"/>
                <a:cs typeface="+mn-cs"/>
              </a:rPr>
              <a:t>Claisen Condensations</a:t>
            </a:r>
            <a:endParaRPr lang="ar-IQ" sz="3600" dirty="0"/>
          </a:p>
        </p:txBody>
      </p:sp>
      <p:sp>
        <p:nvSpPr>
          <p:cNvPr id="3" name="عنصر نائب للمحتوى 2">
            <a:extLst>
              <a:ext uri="{FF2B5EF4-FFF2-40B4-BE49-F238E27FC236}">
                <a16:creationId xmlns:a16="http://schemas.microsoft.com/office/drawing/2014/main" id="{258E175E-7E99-1E92-74C8-B21A70A486D8}"/>
              </a:ext>
            </a:extLst>
          </p:cNvPr>
          <p:cNvSpPr>
            <a:spLocks noGrp="1"/>
          </p:cNvSpPr>
          <p:nvPr>
            <p:ph idx="1"/>
          </p:nvPr>
        </p:nvSpPr>
        <p:spPr>
          <a:xfrm>
            <a:off x="144016" y="1628800"/>
            <a:ext cx="8855968" cy="5068734"/>
          </a:xfrm>
        </p:spPr>
        <p:txBody>
          <a:bodyPr/>
          <a:lstStyle/>
          <a:p>
            <a:pPr marL="0" indent="0" algn="just" rtl="0">
              <a:buNone/>
            </a:pPr>
            <a:r>
              <a:rPr lang="en-US" b="1" dirty="0">
                <a:solidFill>
                  <a:schemeClr val="accent1">
                    <a:lumMod val="50000"/>
                  </a:schemeClr>
                </a:solidFill>
              </a:rPr>
              <a:t>The Claisen Condensation </a:t>
            </a:r>
          </a:p>
          <a:p>
            <a:pPr marL="0" indent="0" algn="just" rtl="0">
              <a:buNone/>
            </a:pPr>
            <a:r>
              <a:rPr lang="en-US" dirty="0">
                <a:solidFill>
                  <a:srgbClr val="C00000"/>
                </a:solidFill>
              </a:rPr>
              <a:t>Like aldehydes and ketones, esters also exhibit reversible condensation reactions.</a:t>
            </a:r>
          </a:p>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r>
              <a:rPr lang="en-US" dirty="0">
                <a:solidFill>
                  <a:srgbClr val="C00000"/>
                </a:solidFill>
              </a:rPr>
              <a:t>This type of reaction is called a Claisen condensation, and a mechanism for this process is shown in Mechanism below.</a:t>
            </a:r>
          </a:p>
          <a:p>
            <a:pPr marL="0" indent="0" algn="just" rtl="0">
              <a:buNone/>
            </a:pPr>
            <a:endParaRPr lang="ar-IQ" dirty="0">
              <a:solidFill>
                <a:srgbClr val="C00000"/>
              </a:solidFill>
            </a:endParaRPr>
          </a:p>
        </p:txBody>
      </p:sp>
      <p:pic>
        <p:nvPicPr>
          <p:cNvPr id="5" name="صورة 4">
            <a:extLst>
              <a:ext uri="{FF2B5EF4-FFF2-40B4-BE49-F238E27FC236}">
                <a16:creationId xmlns:a16="http://schemas.microsoft.com/office/drawing/2014/main" id="{39760BD6-D310-4B2C-DD74-99AF8F99C47F}"/>
              </a:ext>
            </a:extLst>
          </p:cNvPr>
          <p:cNvPicPr>
            <a:picLocks noChangeAspect="1"/>
          </p:cNvPicPr>
          <p:nvPr/>
        </p:nvPicPr>
        <p:blipFill>
          <a:blip r:embed="rId2"/>
          <a:stretch>
            <a:fillRect/>
          </a:stretch>
        </p:blipFill>
        <p:spPr>
          <a:xfrm>
            <a:off x="3275856" y="2636912"/>
            <a:ext cx="3265537" cy="1067844"/>
          </a:xfrm>
          <a:prstGeom prst="rect">
            <a:avLst/>
          </a:prstGeom>
          <a:ln w="19050">
            <a:solidFill>
              <a:schemeClr val="accent1"/>
            </a:solidFill>
          </a:ln>
        </p:spPr>
      </p:pic>
      <p:pic>
        <p:nvPicPr>
          <p:cNvPr id="7" name="صورة 6">
            <a:extLst>
              <a:ext uri="{FF2B5EF4-FFF2-40B4-BE49-F238E27FC236}">
                <a16:creationId xmlns:a16="http://schemas.microsoft.com/office/drawing/2014/main" id="{E112F9B9-0854-8B99-97B6-9B6A8201EA22}"/>
              </a:ext>
            </a:extLst>
          </p:cNvPr>
          <p:cNvPicPr>
            <a:picLocks noChangeAspect="1"/>
          </p:cNvPicPr>
          <p:nvPr/>
        </p:nvPicPr>
        <p:blipFill>
          <a:blip r:embed="rId3"/>
          <a:stretch>
            <a:fillRect/>
          </a:stretch>
        </p:blipFill>
        <p:spPr>
          <a:xfrm>
            <a:off x="192689" y="4869160"/>
            <a:ext cx="8807295" cy="1828374"/>
          </a:xfrm>
          <a:prstGeom prst="rect">
            <a:avLst/>
          </a:prstGeom>
          <a:ln w="19050">
            <a:solidFill>
              <a:schemeClr val="accent1"/>
            </a:solidFill>
          </a:ln>
        </p:spPr>
      </p:pic>
    </p:spTree>
    <p:extLst>
      <p:ext uri="{BB962C8B-B14F-4D97-AF65-F5344CB8AC3E}">
        <p14:creationId xmlns:p14="http://schemas.microsoft.com/office/powerpoint/2010/main" val="3711157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4D94A886-0075-AF7F-A271-38105CE4F2C4}"/>
              </a:ext>
            </a:extLst>
          </p:cNvPr>
          <p:cNvPicPr>
            <a:picLocks noGrp="1" noChangeAspect="1"/>
          </p:cNvPicPr>
          <p:nvPr>
            <p:ph idx="1"/>
          </p:nvPr>
        </p:nvPicPr>
        <p:blipFill>
          <a:blip r:embed="rId2"/>
          <a:stretch>
            <a:fillRect/>
          </a:stretch>
        </p:blipFill>
        <p:spPr>
          <a:xfrm>
            <a:off x="2517958" y="846097"/>
            <a:ext cx="4790346" cy="5914422"/>
          </a:xfrm>
        </p:spPr>
      </p:pic>
    </p:spTree>
    <p:extLst>
      <p:ext uri="{BB962C8B-B14F-4D97-AF65-F5344CB8AC3E}">
        <p14:creationId xmlns:p14="http://schemas.microsoft.com/office/powerpoint/2010/main" val="92239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3CFF1A-9EFC-81CF-6E94-534FB313B001}"/>
              </a:ext>
            </a:extLst>
          </p:cNvPr>
          <p:cNvSpPr>
            <a:spLocks noGrp="1"/>
          </p:cNvSpPr>
          <p:nvPr>
            <p:ph type="title"/>
          </p:nvPr>
        </p:nvSpPr>
        <p:spPr>
          <a:xfrm>
            <a:off x="1835696" y="836712"/>
            <a:ext cx="6557392" cy="570384"/>
          </a:xfrm>
        </p:spPr>
        <p:txBody>
          <a:bodyPr/>
          <a:lstStyle/>
          <a:p>
            <a:r>
              <a:rPr lang="en-US" sz="3600" dirty="0">
                <a:latin typeface="Calibri" panose="020F0502020204030204" pitchFamily="34" charset="0"/>
                <a:cs typeface="Calibri" panose="020F0502020204030204" pitchFamily="34" charset="0"/>
              </a:rPr>
              <a:t>Crossed Claisen Condensations</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8434FB8D-BE77-086A-22A7-67BAC90CBDDB}"/>
              </a:ext>
            </a:extLst>
          </p:cNvPr>
          <p:cNvSpPr>
            <a:spLocks noGrp="1"/>
          </p:cNvSpPr>
          <p:nvPr>
            <p:ph idx="1"/>
          </p:nvPr>
        </p:nvSpPr>
        <p:spPr>
          <a:xfrm>
            <a:off x="457200" y="1628800"/>
            <a:ext cx="8229600" cy="5000600"/>
          </a:xfrm>
        </p:spPr>
        <p:txBody>
          <a:bodyPr/>
          <a:lstStyle/>
          <a:p>
            <a:pPr marL="0" indent="0" algn="just" rtl="0">
              <a:buNone/>
            </a:pPr>
            <a:r>
              <a:rPr lang="en-US" dirty="0">
                <a:solidFill>
                  <a:srgbClr val="C00000"/>
                </a:solidFill>
              </a:rPr>
              <a:t>Claisen condensation reactions that occur between two different partners are called crossed Claisen condensations. Just as we saw with aldol reactions, crossed Claisen condensation reactions also produce a mixture of products and are only efficient if one of the two following criteria are met: </a:t>
            </a:r>
          </a:p>
          <a:p>
            <a:pPr marL="0" indent="0" algn="just" rtl="0">
              <a:buNone/>
            </a:pPr>
            <a:endParaRPr lang="en-US" dirty="0">
              <a:solidFill>
                <a:srgbClr val="C00000"/>
              </a:solidFill>
            </a:endParaRPr>
          </a:p>
          <a:p>
            <a:pPr marL="457200" indent="-457200" algn="just" rtl="0">
              <a:buAutoNum type="arabicPeriod"/>
            </a:pPr>
            <a:r>
              <a:rPr lang="en-US" b="1" dirty="0">
                <a:solidFill>
                  <a:schemeClr val="accent1">
                    <a:lumMod val="50000"/>
                  </a:schemeClr>
                </a:solidFill>
              </a:rPr>
              <a:t>If one ester has no α protons and cannot form an enolate; for example:</a:t>
            </a:r>
          </a:p>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endParaRPr lang="en-US" dirty="0"/>
          </a:p>
          <a:p>
            <a:pPr marL="0" indent="0" algn="just" rtl="0">
              <a:buNone/>
            </a:pPr>
            <a:r>
              <a:rPr lang="en-US" dirty="0">
                <a:solidFill>
                  <a:srgbClr val="C00000"/>
                </a:solidFill>
              </a:rPr>
              <a:t>In this reaction, the aryl ester lacks α protons and cannot form an enolate. Only the other ester is capable of forming an enolate, which reduces the number of possible products.</a:t>
            </a:r>
            <a:endParaRPr lang="ar-IQ" b="1" dirty="0">
              <a:solidFill>
                <a:srgbClr val="C00000"/>
              </a:solidFill>
            </a:endParaRPr>
          </a:p>
        </p:txBody>
      </p:sp>
      <p:pic>
        <p:nvPicPr>
          <p:cNvPr id="5" name="صورة 4">
            <a:extLst>
              <a:ext uri="{FF2B5EF4-FFF2-40B4-BE49-F238E27FC236}">
                <a16:creationId xmlns:a16="http://schemas.microsoft.com/office/drawing/2014/main" id="{FE67D991-E61C-3502-E90E-BF1478B235DF}"/>
              </a:ext>
            </a:extLst>
          </p:cNvPr>
          <p:cNvPicPr>
            <a:picLocks noChangeAspect="1"/>
          </p:cNvPicPr>
          <p:nvPr/>
        </p:nvPicPr>
        <p:blipFill>
          <a:blip r:embed="rId2"/>
          <a:stretch>
            <a:fillRect/>
          </a:stretch>
        </p:blipFill>
        <p:spPr>
          <a:xfrm>
            <a:off x="2195736" y="3789040"/>
            <a:ext cx="5314354" cy="1136270"/>
          </a:xfrm>
          <a:prstGeom prst="rect">
            <a:avLst/>
          </a:prstGeom>
          <a:ln w="19050">
            <a:solidFill>
              <a:schemeClr val="accent1"/>
            </a:solidFill>
          </a:ln>
        </p:spPr>
      </p:pic>
    </p:spTree>
    <p:extLst>
      <p:ext uri="{BB962C8B-B14F-4D97-AF65-F5344CB8AC3E}">
        <p14:creationId xmlns:p14="http://schemas.microsoft.com/office/powerpoint/2010/main" val="3655038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FDE8ED-C072-2A86-1D27-A416BD9709F1}"/>
              </a:ext>
            </a:extLst>
          </p:cNvPr>
          <p:cNvSpPr>
            <a:spLocks noGrp="1"/>
          </p:cNvSpPr>
          <p:nvPr>
            <p:ph type="title"/>
          </p:nvPr>
        </p:nvSpPr>
        <p:spPr>
          <a:xfrm>
            <a:off x="1835696" y="836712"/>
            <a:ext cx="6629400"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Crossed Claisen Condensations</a:t>
            </a:r>
            <a:endParaRPr lang="ar-IQ" dirty="0"/>
          </a:p>
        </p:txBody>
      </p:sp>
      <p:sp>
        <p:nvSpPr>
          <p:cNvPr id="3" name="عنصر نائب للمحتوى 2">
            <a:extLst>
              <a:ext uri="{FF2B5EF4-FFF2-40B4-BE49-F238E27FC236}">
                <a16:creationId xmlns:a16="http://schemas.microsoft.com/office/drawing/2014/main" id="{3B6DA744-53BE-E8F6-25C5-AB53B89B63CE}"/>
              </a:ext>
            </a:extLst>
          </p:cNvPr>
          <p:cNvSpPr>
            <a:spLocks noGrp="1"/>
          </p:cNvSpPr>
          <p:nvPr>
            <p:ph idx="1"/>
          </p:nvPr>
        </p:nvSpPr>
        <p:spPr>
          <a:xfrm>
            <a:off x="457200" y="1628800"/>
            <a:ext cx="8229600" cy="5000600"/>
          </a:xfrm>
        </p:spPr>
        <p:txBody>
          <a:bodyPr/>
          <a:lstStyle/>
          <a:p>
            <a:pPr marL="0" indent="0" algn="just" rtl="0">
              <a:buNone/>
            </a:pPr>
            <a:r>
              <a:rPr lang="en-US" b="1" dirty="0">
                <a:solidFill>
                  <a:schemeClr val="accent1">
                    <a:lumMod val="50000"/>
                  </a:schemeClr>
                </a:solidFill>
              </a:rPr>
              <a:t>2. A directed Claisen condensation can be performed in which LDA is used as a base to irreversibly form an ester enolate, which is then treated with a different ester.</a:t>
            </a:r>
            <a:endParaRPr lang="ar-IQ" b="1" dirty="0">
              <a:solidFill>
                <a:schemeClr val="accent1">
                  <a:lumMod val="50000"/>
                </a:schemeClr>
              </a:solidFill>
            </a:endParaRPr>
          </a:p>
        </p:txBody>
      </p:sp>
      <p:pic>
        <p:nvPicPr>
          <p:cNvPr id="5" name="صورة 4">
            <a:extLst>
              <a:ext uri="{FF2B5EF4-FFF2-40B4-BE49-F238E27FC236}">
                <a16:creationId xmlns:a16="http://schemas.microsoft.com/office/drawing/2014/main" id="{60DAE3C0-5F18-A3D5-8339-AA4EA2E7AE08}"/>
              </a:ext>
            </a:extLst>
          </p:cNvPr>
          <p:cNvPicPr>
            <a:picLocks noChangeAspect="1"/>
          </p:cNvPicPr>
          <p:nvPr/>
        </p:nvPicPr>
        <p:blipFill>
          <a:blip r:embed="rId2"/>
          <a:stretch>
            <a:fillRect/>
          </a:stretch>
        </p:blipFill>
        <p:spPr>
          <a:xfrm>
            <a:off x="1763688" y="3212976"/>
            <a:ext cx="6016724" cy="1160368"/>
          </a:xfrm>
          <a:prstGeom prst="rect">
            <a:avLst/>
          </a:prstGeom>
          <a:ln w="19050">
            <a:solidFill>
              <a:schemeClr val="accent1"/>
            </a:solidFill>
          </a:ln>
        </p:spPr>
      </p:pic>
    </p:spTree>
    <p:extLst>
      <p:ext uri="{BB962C8B-B14F-4D97-AF65-F5344CB8AC3E}">
        <p14:creationId xmlns:p14="http://schemas.microsoft.com/office/powerpoint/2010/main" val="3853887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94858A-F4B9-147E-8C16-974087E7271C}"/>
              </a:ext>
            </a:extLst>
          </p:cNvPr>
          <p:cNvSpPr>
            <a:spLocks noGrp="1"/>
          </p:cNvSpPr>
          <p:nvPr>
            <p:ph type="title"/>
          </p:nvPr>
        </p:nvSpPr>
        <p:spPr>
          <a:xfrm>
            <a:off x="1547664" y="764704"/>
            <a:ext cx="7427168" cy="914400"/>
          </a:xfrm>
        </p:spPr>
        <p:txBody>
          <a:bodyPr/>
          <a:lstStyle/>
          <a:p>
            <a:r>
              <a:rPr lang="en-US" sz="3600" dirty="0">
                <a:latin typeface="Calibri" panose="020F0502020204030204" pitchFamily="34" charset="0"/>
                <a:cs typeface="Calibri" panose="020F0502020204030204" pitchFamily="34" charset="0"/>
              </a:rPr>
              <a:t>Intramolecular Claisen Condensations: The </a:t>
            </a:r>
            <a:r>
              <a:rPr lang="en-US" sz="3600" dirty="0" err="1">
                <a:latin typeface="Calibri" panose="020F0502020204030204" pitchFamily="34" charset="0"/>
                <a:cs typeface="Calibri" panose="020F0502020204030204" pitchFamily="34" charset="0"/>
              </a:rPr>
              <a:t>Dieckmann</a:t>
            </a:r>
            <a:r>
              <a:rPr lang="en-US" sz="3600" dirty="0">
                <a:latin typeface="Calibri" panose="020F0502020204030204" pitchFamily="34" charset="0"/>
                <a:cs typeface="Calibri" panose="020F0502020204030204" pitchFamily="34" charset="0"/>
              </a:rPr>
              <a:t> Cyclization </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D8453577-A0B9-2C00-C011-D3297BB7ECA8}"/>
              </a:ext>
            </a:extLst>
          </p:cNvPr>
          <p:cNvSpPr>
            <a:spLocks noGrp="1"/>
          </p:cNvSpPr>
          <p:nvPr>
            <p:ph idx="1"/>
          </p:nvPr>
        </p:nvSpPr>
        <p:spPr>
          <a:xfrm>
            <a:off x="457200" y="1844824"/>
            <a:ext cx="8229600" cy="4784576"/>
          </a:xfrm>
        </p:spPr>
        <p:txBody>
          <a:bodyPr/>
          <a:lstStyle/>
          <a:p>
            <a:pPr marL="0" indent="0" algn="just" rtl="0">
              <a:buNone/>
            </a:pPr>
            <a:r>
              <a:rPr lang="en-US" dirty="0">
                <a:solidFill>
                  <a:srgbClr val="C00000"/>
                </a:solidFill>
              </a:rPr>
              <a:t>Just as we saw with aldol reactions, Claisen condensations can also occur in an intramolecular fashion; for example: </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This process is called a </a:t>
            </a:r>
            <a:r>
              <a:rPr lang="en-US" b="1" dirty="0" err="1">
                <a:solidFill>
                  <a:srgbClr val="C00000"/>
                </a:solidFill>
              </a:rPr>
              <a:t>Dieckmann</a:t>
            </a:r>
            <a:r>
              <a:rPr lang="en-US" b="1" dirty="0">
                <a:solidFill>
                  <a:srgbClr val="C00000"/>
                </a:solidFill>
              </a:rPr>
              <a:t> cyclization</a:t>
            </a:r>
            <a:r>
              <a:rPr lang="en-US" dirty="0">
                <a:solidFill>
                  <a:srgbClr val="C00000"/>
                </a:solidFill>
              </a:rPr>
              <a:t>, and the product is a cyclic, β-keto ester. Notice that the ester enolate and the ester group are both present in the same molecule, resulting in an intramolecular attack.</a:t>
            </a:r>
            <a:endParaRPr lang="ar-IQ" dirty="0">
              <a:solidFill>
                <a:srgbClr val="C00000"/>
              </a:solidFill>
            </a:endParaRPr>
          </a:p>
        </p:txBody>
      </p:sp>
      <p:pic>
        <p:nvPicPr>
          <p:cNvPr id="5" name="صورة 4">
            <a:extLst>
              <a:ext uri="{FF2B5EF4-FFF2-40B4-BE49-F238E27FC236}">
                <a16:creationId xmlns:a16="http://schemas.microsoft.com/office/drawing/2014/main" id="{CD67A540-9160-8589-FC00-8C7B8F787152}"/>
              </a:ext>
            </a:extLst>
          </p:cNvPr>
          <p:cNvPicPr>
            <a:picLocks noChangeAspect="1"/>
          </p:cNvPicPr>
          <p:nvPr/>
        </p:nvPicPr>
        <p:blipFill>
          <a:blip r:embed="rId2"/>
          <a:stretch>
            <a:fillRect/>
          </a:stretch>
        </p:blipFill>
        <p:spPr>
          <a:xfrm>
            <a:off x="2488940" y="2636913"/>
            <a:ext cx="4858655" cy="1323884"/>
          </a:xfrm>
          <a:prstGeom prst="rect">
            <a:avLst/>
          </a:prstGeom>
          <a:ln w="19050">
            <a:solidFill>
              <a:schemeClr val="accent1"/>
            </a:solidFill>
          </a:ln>
        </p:spPr>
      </p:pic>
      <p:pic>
        <p:nvPicPr>
          <p:cNvPr id="7" name="صورة 6">
            <a:extLst>
              <a:ext uri="{FF2B5EF4-FFF2-40B4-BE49-F238E27FC236}">
                <a16:creationId xmlns:a16="http://schemas.microsoft.com/office/drawing/2014/main" id="{3F7A7A7E-677E-E251-4464-71A09B0ABFC0}"/>
              </a:ext>
            </a:extLst>
          </p:cNvPr>
          <p:cNvPicPr>
            <a:picLocks noChangeAspect="1"/>
          </p:cNvPicPr>
          <p:nvPr/>
        </p:nvPicPr>
        <p:blipFill>
          <a:blip r:embed="rId3"/>
          <a:stretch>
            <a:fillRect/>
          </a:stretch>
        </p:blipFill>
        <p:spPr>
          <a:xfrm>
            <a:off x="611560" y="5085184"/>
            <a:ext cx="1611108" cy="1192336"/>
          </a:xfrm>
          <a:prstGeom prst="rect">
            <a:avLst/>
          </a:prstGeom>
          <a:ln w="19050">
            <a:solidFill>
              <a:schemeClr val="accent1"/>
            </a:solidFill>
          </a:ln>
        </p:spPr>
      </p:pic>
      <p:sp>
        <p:nvSpPr>
          <p:cNvPr id="8" name="مربع نص 7">
            <a:extLst>
              <a:ext uri="{FF2B5EF4-FFF2-40B4-BE49-F238E27FC236}">
                <a16:creationId xmlns:a16="http://schemas.microsoft.com/office/drawing/2014/main" id="{B8775708-1217-BB35-4009-2B1DF7AF7FE5}"/>
              </a:ext>
            </a:extLst>
          </p:cNvPr>
          <p:cNvSpPr txBox="1"/>
          <p:nvPr/>
        </p:nvSpPr>
        <p:spPr>
          <a:xfrm>
            <a:off x="2488940" y="5105600"/>
            <a:ext cx="5544616" cy="1200329"/>
          </a:xfrm>
          <a:prstGeom prst="rect">
            <a:avLst/>
          </a:prstGeom>
          <a:noFill/>
        </p:spPr>
        <p:txBody>
          <a:bodyPr wrap="square" rtlCol="1">
            <a:spAutoFit/>
          </a:bodyPr>
          <a:lstStyle/>
          <a:p>
            <a:pPr algn="just"/>
            <a:r>
              <a:rPr lang="en-US" dirty="0">
                <a:solidFill>
                  <a:srgbClr val="C00000"/>
                </a:solidFill>
              </a:rPr>
              <a:t>Intramolecular Claisen condensations show a preference for formation of five- and six-membered rings, just as we saw with intramolecular aldol reactions.</a:t>
            </a:r>
            <a:endParaRPr lang="ar-IQ" dirty="0">
              <a:solidFill>
                <a:srgbClr val="C00000"/>
              </a:solidFill>
            </a:endParaRPr>
          </a:p>
        </p:txBody>
      </p:sp>
    </p:spTree>
    <p:extLst>
      <p:ext uri="{BB962C8B-B14F-4D97-AF65-F5344CB8AC3E}">
        <p14:creationId xmlns:p14="http://schemas.microsoft.com/office/powerpoint/2010/main" val="74081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001D4F-DA5E-B9D6-9C1F-A29E101735D4}"/>
              </a:ext>
            </a:extLst>
          </p:cNvPr>
          <p:cNvSpPr>
            <a:spLocks noGrp="1"/>
          </p:cNvSpPr>
          <p:nvPr>
            <p:ph type="title"/>
          </p:nvPr>
        </p:nvSpPr>
        <p:spPr>
          <a:xfrm>
            <a:off x="2123728" y="851925"/>
            <a:ext cx="5122912" cy="914400"/>
          </a:xfrm>
        </p:spPr>
        <p:txBody>
          <a:bodyPr/>
          <a:lstStyle/>
          <a:p>
            <a:r>
              <a:rPr lang="en-US" dirty="0"/>
              <a:t>Resonance </a:t>
            </a:r>
            <a:endParaRPr lang="ar-IQ" dirty="0"/>
          </a:p>
        </p:txBody>
      </p:sp>
      <p:sp>
        <p:nvSpPr>
          <p:cNvPr id="3" name="عنصر نائب للمحتوى 2">
            <a:extLst>
              <a:ext uri="{FF2B5EF4-FFF2-40B4-BE49-F238E27FC236}">
                <a16:creationId xmlns:a16="http://schemas.microsoft.com/office/drawing/2014/main" id="{91810F37-91DA-768D-1D15-AF8F0EA05DE6}"/>
              </a:ext>
            </a:extLst>
          </p:cNvPr>
          <p:cNvSpPr>
            <a:spLocks noGrp="1"/>
          </p:cNvSpPr>
          <p:nvPr>
            <p:ph idx="1"/>
          </p:nvPr>
        </p:nvSpPr>
        <p:spPr/>
        <p:txBody>
          <a:bodyPr/>
          <a:lstStyle/>
          <a:p>
            <a:pPr marL="0" indent="0" algn="just" rtl="0">
              <a:buNone/>
            </a:pPr>
            <a:r>
              <a:rPr lang="en-US" b="1" dirty="0">
                <a:solidFill>
                  <a:srgbClr val="D60093"/>
                </a:solidFill>
              </a:rPr>
              <a:t>Example </a:t>
            </a:r>
          </a:p>
          <a:p>
            <a:pPr marL="0" indent="0" algn="just" rtl="0">
              <a:buNone/>
            </a:pPr>
            <a:r>
              <a:rPr lang="en-US" dirty="0">
                <a:solidFill>
                  <a:srgbClr val="C00000"/>
                </a:solidFill>
              </a:rPr>
              <a:t>Diethyl malonate forms a stable carbanion since the negative charge can be shared between the two carbonyl function. </a:t>
            </a:r>
            <a:endParaRPr lang="ar-IQ" dirty="0">
              <a:solidFill>
                <a:srgbClr val="C00000"/>
              </a:solidFill>
            </a:endParaRPr>
          </a:p>
        </p:txBody>
      </p:sp>
      <p:pic>
        <p:nvPicPr>
          <p:cNvPr id="5" name="صورة 4">
            <a:extLst>
              <a:ext uri="{FF2B5EF4-FFF2-40B4-BE49-F238E27FC236}">
                <a16:creationId xmlns:a16="http://schemas.microsoft.com/office/drawing/2014/main" id="{A7CF6101-77FD-67D3-52DF-BE6EA53C9D53}"/>
              </a:ext>
            </a:extLst>
          </p:cNvPr>
          <p:cNvPicPr>
            <a:picLocks noChangeAspect="1"/>
          </p:cNvPicPr>
          <p:nvPr/>
        </p:nvPicPr>
        <p:blipFill>
          <a:blip r:embed="rId2"/>
          <a:stretch>
            <a:fillRect/>
          </a:stretch>
        </p:blipFill>
        <p:spPr>
          <a:xfrm>
            <a:off x="363064" y="3096751"/>
            <a:ext cx="8542784" cy="3565684"/>
          </a:xfrm>
          <a:prstGeom prst="rect">
            <a:avLst/>
          </a:prstGeom>
        </p:spPr>
      </p:pic>
    </p:spTree>
    <p:extLst>
      <p:ext uri="{BB962C8B-B14F-4D97-AF65-F5344CB8AC3E}">
        <p14:creationId xmlns:p14="http://schemas.microsoft.com/office/powerpoint/2010/main" val="1462928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3B2B58-7EA7-23F1-55C1-693F28FBC2D2}"/>
              </a:ext>
            </a:extLst>
          </p:cNvPr>
          <p:cNvSpPr>
            <a:spLocks noGrp="1"/>
          </p:cNvSpPr>
          <p:nvPr>
            <p:ph type="title"/>
          </p:nvPr>
        </p:nvSpPr>
        <p:spPr>
          <a:xfrm>
            <a:off x="2123728" y="836712"/>
            <a:ext cx="5106888" cy="642392"/>
          </a:xfrm>
        </p:spPr>
        <p:txBody>
          <a:bodyPr/>
          <a:lstStyle/>
          <a:p>
            <a:r>
              <a:rPr lang="en-US" sz="3600" dirty="0">
                <a:latin typeface="Calibri" panose="020F0502020204030204" pitchFamily="34" charset="0"/>
                <a:cs typeface="Calibri" panose="020F0502020204030204" pitchFamily="34" charset="0"/>
              </a:rPr>
              <a:t>Reformatsky Reaction</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846E9463-959E-4BFD-902B-0F8AC76EAA6A}"/>
              </a:ext>
            </a:extLst>
          </p:cNvPr>
          <p:cNvSpPr>
            <a:spLocks noGrp="1"/>
          </p:cNvSpPr>
          <p:nvPr>
            <p:ph idx="1"/>
          </p:nvPr>
        </p:nvSpPr>
        <p:spPr>
          <a:xfrm>
            <a:off x="457200" y="1628800"/>
            <a:ext cx="8229600" cy="5000600"/>
          </a:xfrm>
        </p:spPr>
        <p:txBody>
          <a:bodyPr/>
          <a:lstStyle/>
          <a:p>
            <a:pPr marL="0" indent="0" algn="just" rtl="0">
              <a:buNone/>
            </a:pPr>
            <a:r>
              <a:rPr lang="en-US" dirty="0">
                <a:solidFill>
                  <a:srgbClr val="C00000"/>
                </a:solidFill>
              </a:rPr>
              <a:t>In 1887, </a:t>
            </a:r>
            <a:r>
              <a:rPr lang="en-US" b="1" dirty="0"/>
              <a:t>S. Reformatsky</a:t>
            </a:r>
            <a:r>
              <a:rPr lang="en-US" dirty="0">
                <a:solidFill>
                  <a:srgbClr val="C00000"/>
                </a:solidFill>
              </a:rPr>
              <a:t>, reported that in the presence of zinc metal, iodoacetic acid ethyl ester reacted with acetone to yield 3-hydroxy-3-methylbutyric acid ethyl ester. Since this initial report, the classical </a:t>
            </a:r>
            <a:r>
              <a:rPr lang="en-US" b="1" dirty="0"/>
              <a:t>Reformatsky reaction </a:t>
            </a:r>
            <a:r>
              <a:rPr lang="en-US" dirty="0">
                <a:solidFill>
                  <a:srgbClr val="C00000"/>
                </a:solidFill>
              </a:rPr>
              <a:t>was defined as the zinc-induced reaction between an α-halo ester and an aldehyde or ketone. The scope of the reaction, however, extends far beyond this original definition, and today, the metal-induced reaction of α-carbonyl halides with a wide range of electrophiles are referred to as the Reformatsky reaction. The reaction is a two stage process: first the activated zinc metal inserts into the carbon-halogen bond, and this is followed by the reaction of the zinc enolate (Reformatsky reagent) with the carbonyl compound in an </a:t>
            </a:r>
            <a:r>
              <a:rPr lang="en-US" b="1" dirty="0"/>
              <a:t>aldol reaction</a:t>
            </a:r>
            <a:r>
              <a:rPr lang="en-US" dirty="0">
                <a:solidFill>
                  <a:srgbClr val="C00000"/>
                </a:solidFill>
              </a:rPr>
              <a:t>.</a:t>
            </a:r>
            <a:endParaRPr lang="ar-IQ" dirty="0">
              <a:solidFill>
                <a:srgbClr val="C00000"/>
              </a:solidFill>
            </a:endParaRPr>
          </a:p>
        </p:txBody>
      </p:sp>
      <mc:AlternateContent xmlns:mc="http://schemas.openxmlformats.org/markup-compatibility/2006" xmlns:p14="http://schemas.microsoft.com/office/powerpoint/2010/main">
        <mc:Choice Requires="p14">
          <p:contentPart p14:bwMode="auto" r:id="rId2">
            <p14:nvContentPartPr>
              <p14:cNvPr id="6" name="حبر 5">
                <a:extLst>
                  <a:ext uri="{FF2B5EF4-FFF2-40B4-BE49-F238E27FC236}">
                    <a16:creationId xmlns:a16="http://schemas.microsoft.com/office/drawing/2014/main" id="{9BC3CE18-A57F-08CE-AF7E-0C9D36A5D2DE}"/>
                  </a:ext>
                </a:extLst>
              </p14:cNvPr>
              <p14:cNvContentPartPr/>
              <p14:nvPr/>
            </p14:nvContentPartPr>
            <p14:xfrm>
              <a:off x="7267775" y="6581340"/>
              <a:ext cx="1038960" cy="28080"/>
            </p14:xfrm>
          </p:contentPart>
        </mc:Choice>
        <mc:Fallback xmlns="">
          <p:pic>
            <p:nvPicPr>
              <p:cNvPr id="6" name="حبر 5">
                <a:extLst>
                  <a:ext uri="{FF2B5EF4-FFF2-40B4-BE49-F238E27FC236}">
                    <a16:creationId xmlns:a16="http://schemas.microsoft.com/office/drawing/2014/main" id="{9BC3CE18-A57F-08CE-AF7E-0C9D36A5D2DE}"/>
                  </a:ext>
                </a:extLst>
              </p:cNvPr>
              <p:cNvPicPr/>
              <p:nvPr/>
            </p:nvPicPr>
            <p:blipFill>
              <a:blip r:embed="rId3"/>
              <a:stretch>
                <a:fillRect/>
              </a:stretch>
            </p:blipFill>
            <p:spPr>
              <a:xfrm>
                <a:off x="7204775" y="6518700"/>
                <a:ext cx="1164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حبر 6">
                <a:extLst>
                  <a:ext uri="{FF2B5EF4-FFF2-40B4-BE49-F238E27FC236}">
                    <a16:creationId xmlns:a16="http://schemas.microsoft.com/office/drawing/2014/main" id="{8CFA818F-C03F-33AA-0865-0DF1DD597A83}"/>
                  </a:ext>
                </a:extLst>
              </p14:cNvPr>
              <p14:cNvContentPartPr/>
              <p14:nvPr/>
            </p14:nvContentPartPr>
            <p14:xfrm>
              <a:off x="7309535" y="6434460"/>
              <a:ext cx="980640" cy="16200"/>
            </p14:xfrm>
          </p:contentPart>
        </mc:Choice>
        <mc:Fallback xmlns="">
          <p:pic>
            <p:nvPicPr>
              <p:cNvPr id="7" name="حبر 6">
                <a:extLst>
                  <a:ext uri="{FF2B5EF4-FFF2-40B4-BE49-F238E27FC236}">
                    <a16:creationId xmlns:a16="http://schemas.microsoft.com/office/drawing/2014/main" id="{8CFA818F-C03F-33AA-0865-0DF1DD597A83}"/>
                  </a:ext>
                </a:extLst>
              </p:cNvPr>
              <p:cNvPicPr/>
              <p:nvPr/>
            </p:nvPicPr>
            <p:blipFill>
              <a:blip r:embed="rId5"/>
              <a:stretch>
                <a:fillRect/>
              </a:stretch>
            </p:blipFill>
            <p:spPr>
              <a:xfrm>
                <a:off x="7246535" y="6371460"/>
                <a:ext cx="1106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حبر 7">
                <a:extLst>
                  <a:ext uri="{FF2B5EF4-FFF2-40B4-BE49-F238E27FC236}">
                    <a16:creationId xmlns:a16="http://schemas.microsoft.com/office/drawing/2014/main" id="{D63B3C37-A0F1-B998-CE03-EC4F0B278A77}"/>
                  </a:ext>
                </a:extLst>
              </p14:cNvPr>
              <p14:cNvContentPartPr/>
              <p14:nvPr/>
            </p14:nvContentPartPr>
            <p14:xfrm>
              <a:off x="8873375" y="5507820"/>
              <a:ext cx="35280" cy="194040"/>
            </p14:xfrm>
          </p:contentPart>
        </mc:Choice>
        <mc:Fallback xmlns="">
          <p:pic>
            <p:nvPicPr>
              <p:cNvPr id="8" name="حبر 7">
                <a:extLst>
                  <a:ext uri="{FF2B5EF4-FFF2-40B4-BE49-F238E27FC236}">
                    <a16:creationId xmlns:a16="http://schemas.microsoft.com/office/drawing/2014/main" id="{D63B3C37-A0F1-B998-CE03-EC4F0B278A77}"/>
                  </a:ext>
                </a:extLst>
              </p:cNvPr>
              <p:cNvPicPr/>
              <p:nvPr/>
            </p:nvPicPr>
            <p:blipFill>
              <a:blip r:embed="rId7"/>
              <a:stretch>
                <a:fillRect/>
              </a:stretch>
            </p:blipFill>
            <p:spPr>
              <a:xfrm>
                <a:off x="8810735" y="5445180"/>
                <a:ext cx="160920" cy="319680"/>
              </a:xfrm>
              <a:prstGeom prst="rect">
                <a:avLst/>
              </a:prstGeom>
            </p:spPr>
          </p:pic>
        </mc:Fallback>
      </mc:AlternateContent>
      <p:pic>
        <p:nvPicPr>
          <p:cNvPr id="11" name="صورة 10">
            <a:extLst>
              <a:ext uri="{FF2B5EF4-FFF2-40B4-BE49-F238E27FC236}">
                <a16:creationId xmlns:a16="http://schemas.microsoft.com/office/drawing/2014/main" id="{21684DEF-A8AA-AB8C-64F6-526689C7743A}"/>
              </a:ext>
            </a:extLst>
          </p:cNvPr>
          <p:cNvPicPr>
            <a:picLocks noChangeAspect="1"/>
          </p:cNvPicPr>
          <p:nvPr/>
        </p:nvPicPr>
        <p:blipFill>
          <a:blip r:embed="rId8"/>
          <a:stretch>
            <a:fillRect/>
          </a:stretch>
        </p:blipFill>
        <p:spPr>
          <a:xfrm>
            <a:off x="691371" y="5300904"/>
            <a:ext cx="8028384" cy="929805"/>
          </a:xfrm>
          <a:prstGeom prst="rect">
            <a:avLst/>
          </a:prstGeom>
        </p:spPr>
      </p:pic>
      <mc:AlternateContent xmlns:mc="http://schemas.openxmlformats.org/markup-compatibility/2006" xmlns:p14="http://schemas.microsoft.com/office/powerpoint/2010/main">
        <mc:Choice Requires="p14">
          <p:contentPart p14:bwMode="auto" r:id="rId9">
            <p14:nvContentPartPr>
              <p14:cNvPr id="12" name="حبر 11">
                <a:extLst>
                  <a:ext uri="{FF2B5EF4-FFF2-40B4-BE49-F238E27FC236}">
                    <a16:creationId xmlns:a16="http://schemas.microsoft.com/office/drawing/2014/main" id="{196A7724-9B35-7F34-D851-4DA2D24DA90C}"/>
                  </a:ext>
                </a:extLst>
              </p14:cNvPr>
              <p14:cNvContentPartPr/>
              <p14:nvPr/>
            </p14:nvContentPartPr>
            <p14:xfrm>
              <a:off x="7556855" y="6642900"/>
              <a:ext cx="360" cy="360"/>
            </p14:xfrm>
          </p:contentPart>
        </mc:Choice>
        <mc:Fallback xmlns="">
          <p:pic>
            <p:nvPicPr>
              <p:cNvPr id="12" name="حبر 11">
                <a:extLst>
                  <a:ext uri="{FF2B5EF4-FFF2-40B4-BE49-F238E27FC236}">
                    <a16:creationId xmlns:a16="http://schemas.microsoft.com/office/drawing/2014/main" id="{196A7724-9B35-7F34-D851-4DA2D24DA90C}"/>
                  </a:ext>
                </a:extLst>
              </p:cNvPr>
              <p:cNvPicPr/>
              <p:nvPr/>
            </p:nvPicPr>
            <p:blipFill>
              <a:blip r:embed="rId10"/>
              <a:stretch>
                <a:fillRect/>
              </a:stretch>
            </p:blipFill>
            <p:spPr>
              <a:xfrm>
                <a:off x="7494215" y="65799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حبر 12">
                <a:extLst>
                  <a:ext uri="{FF2B5EF4-FFF2-40B4-BE49-F238E27FC236}">
                    <a16:creationId xmlns:a16="http://schemas.microsoft.com/office/drawing/2014/main" id="{8913EABC-38F5-C859-1AAA-B66839A6E32A}"/>
                  </a:ext>
                </a:extLst>
              </p14:cNvPr>
              <p14:cNvContentPartPr/>
              <p14:nvPr/>
            </p14:nvContentPartPr>
            <p14:xfrm>
              <a:off x="7365335" y="6373980"/>
              <a:ext cx="1193760" cy="167040"/>
            </p14:xfrm>
          </p:contentPart>
        </mc:Choice>
        <mc:Fallback xmlns="">
          <p:pic>
            <p:nvPicPr>
              <p:cNvPr id="13" name="حبر 12">
                <a:extLst>
                  <a:ext uri="{FF2B5EF4-FFF2-40B4-BE49-F238E27FC236}">
                    <a16:creationId xmlns:a16="http://schemas.microsoft.com/office/drawing/2014/main" id="{8913EABC-38F5-C859-1AAA-B66839A6E32A}"/>
                  </a:ext>
                </a:extLst>
              </p:cNvPr>
              <p:cNvPicPr/>
              <p:nvPr/>
            </p:nvPicPr>
            <p:blipFill>
              <a:blip r:embed="rId12"/>
              <a:stretch>
                <a:fillRect/>
              </a:stretch>
            </p:blipFill>
            <p:spPr>
              <a:xfrm>
                <a:off x="7302695" y="6310980"/>
                <a:ext cx="13194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حبر 13">
                <a:extLst>
                  <a:ext uri="{FF2B5EF4-FFF2-40B4-BE49-F238E27FC236}">
                    <a16:creationId xmlns:a16="http://schemas.microsoft.com/office/drawing/2014/main" id="{59088999-15D5-99C8-9183-25EAECD9BABC}"/>
                  </a:ext>
                </a:extLst>
              </p14:cNvPr>
              <p14:cNvContentPartPr/>
              <p14:nvPr/>
            </p14:nvContentPartPr>
            <p14:xfrm>
              <a:off x="7617335" y="6304860"/>
              <a:ext cx="1154880" cy="189000"/>
            </p14:xfrm>
          </p:contentPart>
        </mc:Choice>
        <mc:Fallback xmlns="">
          <p:pic>
            <p:nvPicPr>
              <p:cNvPr id="14" name="حبر 13">
                <a:extLst>
                  <a:ext uri="{FF2B5EF4-FFF2-40B4-BE49-F238E27FC236}">
                    <a16:creationId xmlns:a16="http://schemas.microsoft.com/office/drawing/2014/main" id="{59088999-15D5-99C8-9183-25EAECD9BABC}"/>
                  </a:ext>
                </a:extLst>
              </p:cNvPr>
              <p:cNvPicPr/>
              <p:nvPr/>
            </p:nvPicPr>
            <p:blipFill>
              <a:blip r:embed="rId14"/>
              <a:stretch>
                <a:fillRect/>
              </a:stretch>
            </p:blipFill>
            <p:spPr>
              <a:xfrm>
                <a:off x="7554695" y="6241860"/>
                <a:ext cx="1280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حبر 14">
                <a:extLst>
                  <a:ext uri="{FF2B5EF4-FFF2-40B4-BE49-F238E27FC236}">
                    <a16:creationId xmlns:a16="http://schemas.microsoft.com/office/drawing/2014/main" id="{6D75747D-B181-CA8B-3D17-47B5A0DCC6DB}"/>
                  </a:ext>
                </a:extLst>
              </p14:cNvPr>
              <p14:cNvContentPartPr/>
              <p14:nvPr/>
            </p14:nvContentPartPr>
            <p14:xfrm>
              <a:off x="8261375" y="6313500"/>
              <a:ext cx="163440" cy="7200"/>
            </p14:xfrm>
          </p:contentPart>
        </mc:Choice>
        <mc:Fallback xmlns="">
          <p:pic>
            <p:nvPicPr>
              <p:cNvPr id="15" name="حبر 14">
                <a:extLst>
                  <a:ext uri="{FF2B5EF4-FFF2-40B4-BE49-F238E27FC236}">
                    <a16:creationId xmlns:a16="http://schemas.microsoft.com/office/drawing/2014/main" id="{6D75747D-B181-CA8B-3D17-47B5A0DCC6DB}"/>
                  </a:ext>
                </a:extLst>
              </p:cNvPr>
              <p:cNvPicPr/>
              <p:nvPr/>
            </p:nvPicPr>
            <p:blipFill>
              <a:blip r:embed="rId16"/>
              <a:stretch>
                <a:fillRect/>
              </a:stretch>
            </p:blipFill>
            <p:spPr>
              <a:xfrm>
                <a:off x="8198735" y="6250500"/>
                <a:ext cx="289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حبر 15">
                <a:extLst>
                  <a:ext uri="{FF2B5EF4-FFF2-40B4-BE49-F238E27FC236}">
                    <a16:creationId xmlns:a16="http://schemas.microsoft.com/office/drawing/2014/main" id="{84C19608-2E34-7717-0CA2-A8B379FDC71B}"/>
                  </a:ext>
                </a:extLst>
              </p14:cNvPr>
              <p14:cNvContentPartPr/>
              <p14:nvPr/>
            </p14:nvContentPartPr>
            <p14:xfrm>
              <a:off x="692015" y="6205140"/>
              <a:ext cx="1244520" cy="21240"/>
            </p14:xfrm>
          </p:contentPart>
        </mc:Choice>
        <mc:Fallback xmlns="">
          <p:pic>
            <p:nvPicPr>
              <p:cNvPr id="16" name="حبر 15">
                <a:extLst>
                  <a:ext uri="{FF2B5EF4-FFF2-40B4-BE49-F238E27FC236}">
                    <a16:creationId xmlns:a16="http://schemas.microsoft.com/office/drawing/2014/main" id="{84C19608-2E34-7717-0CA2-A8B379FDC71B}"/>
                  </a:ext>
                </a:extLst>
              </p:cNvPr>
              <p:cNvPicPr/>
              <p:nvPr/>
            </p:nvPicPr>
            <p:blipFill>
              <a:blip r:embed="rId18"/>
              <a:stretch>
                <a:fillRect/>
              </a:stretch>
            </p:blipFill>
            <p:spPr>
              <a:xfrm>
                <a:off x="629375" y="6142140"/>
                <a:ext cx="1370160" cy="146880"/>
              </a:xfrm>
              <a:prstGeom prst="rect">
                <a:avLst/>
              </a:prstGeom>
            </p:spPr>
          </p:pic>
        </mc:Fallback>
      </mc:AlternateContent>
    </p:spTree>
    <p:extLst>
      <p:ext uri="{BB962C8B-B14F-4D97-AF65-F5344CB8AC3E}">
        <p14:creationId xmlns:p14="http://schemas.microsoft.com/office/powerpoint/2010/main" val="3684646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2493E6-5373-18A6-5926-173FE78784D4}"/>
              </a:ext>
            </a:extLst>
          </p:cNvPr>
          <p:cNvSpPr>
            <a:spLocks noGrp="1"/>
          </p:cNvSpPr>
          <p:nvPr>
            <p:ph type="title"/>
          </p:nvPr>
        </p:nvSpPr>
        <p:spPr>
          <a:xfrm>
            <a:off x="1763688" y="836712"/>
            <a:ext cx="6629400"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Reformatsky Reaction mechanism</a:t>
            </a:r>
            <a:endParaRPr lang="ar-IQ" dirty="0"/>
          </a:p>
        </p:txBody>
      </p:sp>
      <p:sp>
        <p:nvSpPr>
          <p:cNvPr id="3" name="عنصر نائب للمحتوى 2">
            <a:extLst>
              <a:ext uri="{FF2B5EF4-FFF2-40B4-BE49-F238E27FC236}">
                <a16:creationId xmlns:a16="http://schemas.microsoft.com/office/drawing/2014/main" id="{C8549AD5-523D-897E-424C-53B65712A0AD}"/>
              </a:ext>
            </a:extLst>
          </p:cNvPr>
          <p:cNvSpPr>
            <a:spLocks noGrp="1"/>
          </p:cNvSpPr>
          <p:nvPr>
            <p:ph idx="1"/>
          </p:nvPr>
        </p:nvSpPr>
        <p:spPr>
          <a:xfrm>
            <a:off x="457200" y="1700808"/>
            <a:ext cx="8229600" cy="4928592"/>
          </a:xfrm>
        </p:spPr>
        <p:txBody>
          <a:bodyPr/>
          <a:lstStyle/>
          <a:p>
            <a:pPr marL="0" indent="0" algn="just" rtl="0">
              <a:buNone/>
            </a:pPr>
            <a:r>
              <a:rPr lang="en-US" dirty="0">
                <a:solidFill>
                  <a:srgbClr val="C00000"/>
                </a:solidFill>
              </a:rPr>
              <a:t>Spectroscopic and crystallographic studies of Reformatsky reagents derived from α-halo esters showed that the enolate is present in the C-enolate form and in ether solvents they form dimers. Enolates derived from α-halo ketones prefer the O-metal enolate form. It is assumed, based on theoretical calculation, that the zinc enolate dimers are dissociated by the action of the carbonyl compound and converted to the corresponding O-zinc enolates. Subsequently, the reaction goes through six-membered </a:t>
            </a:r>
            <a:r>
              <a:rPr lang="en-US" dirty="0" err="1">
                <a:solidFill>
                  <a:srgbClr val="C00000"/>
                </a:solidFill>
              </a:rPr>
              <a:t>chairlike</a:t>
            </a:r>
            <a:r>
              <a:rPr lang="en-US" dirty="0">
                <a:solidFill>
                  <a:srgbClr val="C00000"/>
                </a:solidFill>
              </a:rPr>
              <a:t> transition state. </a:t>
            </a:r>
            <a:endParaRPr lang="ar-IQ" dirty="0">
              <a:solidFill>
                <a:srgbClr val="C00000"/>
              </a:solidFill>
            </a:endParaRPr>
          </a:p>
        </p:txBody>
      </p:sp>
      <p:pic>
        <p:nvPicPr>
          <p:cNvPr id="5" name="صورة 4">
            <a:extLst>
              <a:ext uri="{FF2B5EF4-FFF2-40B4-BE49-F238E27FC236}">
                <a16:creationId xmlns:a16="http://schemas.microsoft.com/office/drawing/2014/main" id="{74A9A7F5-5EA0-8EED-6911-4BAC26FACC80}"/>
              </a:ext>
            </a:extLst>
          </p:cNvPr>
          <p:cNvPicPr>
            <a:picLocks noChangeAspect="1"/>
          </p:cNvPicPr>
          <p:nvPr/>
        </p:nvPicPr>
        <p:blipFill>
          <a:blip r:embed="rId2"/>
          <a:stretch>
            <a:fillRect/>
          </a:stretch>
        </p:blipFill>
        <p:spPr>
          <a:xfrm>
            <a:off x="457200" y="4509120"/>
            <a:ext cx="8229600" cy="178108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حبر 5">
                <a:extLst>
                  <a:ext uri="{FF2B5EF4-FFF2-40B4-BE49-F238E27FC236}">
                    <a16:creationId xmlns:a16="http://schemas.microsoft.com/office/drawing/2014/main" id="{DA833539-3A80-9CA0-41C6-860BFE3226C1}"/>
                  </a:ext>
                </a:extLst>
              </p14:cNvPr>
              <p14:cNvContentPartPr/>
              <p14:nvPr/>
            </p14:nvContentPartPr>
            <p14:xfrm>
              <a:off x="7456415" y="6352740"/>
              <a:ext cx="1081080" cy="263520"/>
            </p14:xfrm>
          </p:contentPart>
        </mc:Choice>
        <mc:Fallback xmlns="">
          <p:pic>
            <p:nvPicPr>
              <p:cNvPr id="6" name="حبر 5">
                <a:extLst>
                  <a:ext uri="{FF2B5EF4-FFF2-40B4-BE49-F238E27FC236}">
                    <a16:creationId xmlns:a16="http://schemas.microsoft.com/office/drawing/2014/main" id="{DA833539-3A80-9CA0-41C6-860BFE3226C1}"/>
                  </a:ext>
                </a:extLst>
              </p:cNvPr>
              <p:cNvPicPr/>
              <p:nvPr/>
            </p:nvPicPr>
            <p:blipFill>
              <a:blip r:embed="rId4"/>
              <a:stretch>
                <a:fillRect/>
              </a:stretch>
            </p:blipFill>
            <p:spPr>
              <a:xfrm>
                <a:off x="7393415" y="6289740"/>
                <a:ext cx="12067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حبر 6">
                <a:extLst>
                  <a:ext uri="{FF2B5EF4-FFF2-40B4-BE49-F238E27FC236}">
                    <a16:creationId xmlns:a16="http://schemas.microsoft.com/office/drawing/2014/main" id="{4AE1F1A7-5420-1D9F-AEDB-33A18F5B42AC}"/>
                  </a:ext>
                </a:extLst>
              </p14:cNvPr>
              <p14:cNvContentPartPr/>
              <p14:nvPr/>
            </p14:nvContentPartPr>
            <p14:xfrm>
              <a:off x="8672855" y="5149980"/>
              <a:ext cx="256320" cy="861480"/>
            </p14:xfrm>
          </p:contentPart>
        </mc:Choice>
        <mc:Fallback xmlns="">
          <p:pic>
            <p:nvPicPr>
              <p:cNvPr id="7" name="حبر 6">
                <a:extLst>
                  <a:ext uri="{FF2B5EF4-FFF2-40B4-BE49-F238E27FC236}">
                    <a16:creationId xmlns:a16="http://schemas.microsoft.com/office/drawing/2014/main" id="{4AE1F1A7-5420-1D9F-AEDB-33A18F5B42AC}"/>
                  </a:ext>
                </a:extLst>
              </p:cNvPr>
              <p:cNvPicPr/>
              <p:nvPr/>
            </p:nvPicPr>
            <p:blipFill>
              <a:blip r:embed="rId6"/>
              <a:stretch>
                <a:fillRect/>
              </a:stretch>
            </p:blipFill>
            <p:spPr>
              <a:xfrm>
                <a:off x="8610215" y="5087340"/>
                <a:ext cx="381960" cy="987120"/>
              </a:xfrm>
              <a:prstGeom prst="rect">
                <a:avLst/>
              </a:prstGeom>
            </p:spPr>
          </p:pic>
        </mc:Fallback>
      </mc:AlternateContent>
    </p:spTree>
    <p:extLst>
      <p:ext uri="{BB962C8B-B14F-4D97-AF65-F5344CB8AC3E}">
        <p14:creationId xmlns:p14="http://schemas.microsoft.com/office/powerpoint/2010/main" val="772776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1D89C8-568B-5BDE-1DF9-1CDBB015EBE6}"/>
              </a:ext>
            </a:extLst>
          </p:cNvPr>
          <p:cNvSpPr>
            <a:spLocks noGrp="1"/>
          </p:cNvSpPr>
          <p:nvPr>
            <p:ph type="title"/>
          </p:nvPr>
        </p:nvSpPr>
        <p:spPr>
          <a:xfrm>
            <a:off x="1547664" y="692696"/>
            <a:ext cx="7056784" cy="648072"/>
          </a:xfrm>
        </p:spPr>
        <p:txBody>
          <a:bodyPr/>
          <a:lstStyle/>
          <a:p>
            <a:r>
              <a:rPr lang="en-US" sz="3200" dirty="0">
                <a:latin typeface="Calibri" panose="020F0502020204030204" pitchFamily="34" charset="0"/>
                <a:cs typeface="Calibri" panose="020F0502020204030204" pitchFamily="34" charset="0"/>
              </a:rPr>
              <a:t>Benzoin and Retro-Benzoin condensation</a:t>
            </a:r>
            <a:endParaRPr lang="ar-IQ" sz="32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E6877A71-7D28-89B0-1457-0BDB8BABC4A5}"/>
              </a:ext>
            </a:extLst>
          </p:cNvPr>
          <p:cNvSpPr>
            <a:spLocks noGrp="1"/>
          </p:cNvSpPr>
          <p:nvPr>
            <p:ph idx="1"/>
          </p:nvPr>
        </p:nvSpPr>
        <p:spPr>
          <a:xfrm>
            <a:off x="305526" y="1556792"/>
            <a:ext cx="8532948" cy="5216624"/>
          </a:xfrm>
        </p:spPr>
        <p:txBody>
          <a:bodyPr/>
          <a:lstStyle/>
          <a:p>
            <a:pPr marL="0" indent="0" algn="just" rtl="0">
              <a:buNone/>
            </a:pPr>
            <a:r>
              <a:rPr lang="en-US" dirty="0">
                <a:solidFill>
                  <a:srgbClr val="C00000"/>
                </a:solidFill>
              </a:rPr>
              <a:t>Upon treating certain (but not all) aromatic aldehydes or </a:t>
            </a:r>
            <a:r>
              <a:rPr lang="en-US" dirty="0" err="1">
                <a:solidFill>
                  <a:srgbClr val="C00000"/>
                </a:solidFill>
              </a:rPr>
              <a:t>glyoxals</a:t>
            </a:r>
            <a:r>
              <a:rPr lang="en-US" dirty="0">
                <a:solidFill>
                  <a:srgbClr val="C00000"/>
                </a:solidFill>
              </a:rPr>
              <a:t> (α-keto aldehydes) with cyanide ion (CN</a:t>
            </a:r>
            <a:r>
              <a:rPr lang="en-US" baseline="30000" dirty="0">
                <a:solidFill>
                  <a:srgbClr val="C00000"/>
                </a:solidFill>
              </a:rPr>
              <a:t>-</a:t>
            </a:r>
            <a:r>
              <a:rPr lang="en-US" dirty="0">
                <a:solidFill>
                  <a:srgbClr val="C00000"/>
                </a:solidFill>
              </a:rPr>
              <a:t> ), benzoins (α-hydroxy-ketones or acyloins) are produced in a reaction called the benzoin condensation. The reverse process is called the retro-benzoin condensation, and it is frequently used for the preparation of ketones. The condensation involves the addition of one molecule of aldehyde to the C=O group of another. One of the aldehydes serves as the donor and the other serves as the acceptor. Some aldehydes can only be donors (e.g. p-</a:t>
            </a:r>
            <a:r>
              <a:rPr lang="en-US" dirty="0" err="1">
                <a:solidFill>
                  <a:srgbClr val="C00000"/>
                </a:solidFill>
              </a:rPr>
              <a:t>dimethylaminobenzaldehyde</a:t>
            </a:r>
            <a:r>
              <a:rPr lang="en-US" dirty="0">
                <a:solidFill>
                  <a:srgbClr val="C00000"/>
                </a:solidFill>
              </a:rPr>
              <a:t>) or acceptors, so they are not able to self-condense, while other aldehydes (benzaldehyde) can perform both functions and are capable of self-condensation. </a:t>
            </a:r>
            <a:endParaRPr lang="ar-IQ" dirty="0">
              <a:solidFill>
                <a:srgbClr val="C00000"/>
              </a:solidFill>
            </a:endParaRPr>
          </a:p>
        </p:txBody>
      </p:sp>
      <mc:AlternateContent xmlns:mc="http://schemas.openxmlformats.org/markup-compatibility/2006" xmlns:p14="http://schemas.microsoft.com/office/powerpoint/2010/main">
        <mc:Choice Requires="p14">
          <p:contentPart p14:bwMode="auto" r:id="rId2">
            <p14:nvContentPartPr>
              <p14:cNvPr id="6" name="حبر 5">
                <a:extLst>
                  <a:ext uri="{FF2B5EF4-FFF2-40B4-BE49-F238E27FC236}">
                    <a16:creationId xmlns:a16="http://schemas.microsoft.com/office/drawing/2014/main" id="{42688750-CA3F-F870-E47B-505F25A86716}"/>
                  </a:ext>
                </a:extLst>
              </p14:cNvPr>
              <p14:cNvContentPartPr/>
              <p14:nvPr/>
            </p14:nvContentPartPr>
            <p14:xfrm>
              <a:off x="8921255" y="5385420"/>
              <a:ext cx="41400" cy="424440"/>
            </p14:xfrm>
          </p:contentPart>
        </mc:Choice>
        <mc:Fallback xmlns="">
          <p:pic>
            <p:nvPicPr>
              <p:cNvPr id="6" name="حبر 5">
                <a:extLst>
                  <a:ext uri="{FF2B5EF4-FFF2-40B4-BE49-F238E27FC236}">
                    <a16:creationId xmlns:a16="http://schemas.microsoft.com/office/drawing/2014/main" id="{42688750-CA3F-F870-E47B-505F25A86716}"/>
                  </a:ext>
                </a:extLst>
              </p:cNvPr>
              <p:cNvPicPr/>
              <p:nvPr/>
            </p:nvPicPr>
            <p:blipFill>
              <a:blip r:embed="rId3"/>
              <a:stretch>
                <a:fillRect/>
              </a:stretch>
            </p:blipFill>
            <p:spPr>
              <a:xfrm>
                <a:off x="8858615" y="5322420"/>
                <a:ext cx="16704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حبر 7">
                <a:extLst>
                  <a:ext uri="{FF2B5EF4-FFF2-40B4-BE49-F238E27FC236}">
                    <a16:creationId xmlns:a16="http://schemas.microsoft.com/office/drawing/2014/main" id="{76973EA7-1843-6181-E742-AD5EC844B3B9}"/>
                  </a:ext>
                </a:extLst>
              </p14:cNvPr>
              <p14:cNvContentPartPr/>
              <p14:nvPr/>
            </p14:nvContentPartPr>
            <p14:xfrm>
              <a:off x="8928815" y="4849380"/>
              <a:ext cx="56520" cy="825480"/>
            </p14:xfrm>
          </p:contentPart>
        </mc:Choice>
        <mc:Fallback xmlns="">
          <p:pic>
            <p:nvPicPr>
              <p:cNvPr id="8" name="حبر 7">
                <a:extLst>
                  <a:ext uri="{FF2B5EF4-FFF2-40B4-BE49-F238E27FC236}">
                    <a16:creationId xmlns:a16="http://schemas.microsoft.com/office/drawing/2014/main" id="{76973EA7-1843-6181-E742-AD5EC844B3B9}"/>
                  </a:ext>
                </a:extLst>
              </p:cNvPr>
              <p:cNvPicPr/>
              <p:nvPr/>
            </p:nvPicPr>
            <p:blipFill>
              <a:blip r:embed="rId5"/>
              <a:stretch>
                <a:fillRect/>
              </a:stretch>
            </p:blipFill>
            <p:spPr>
              <a:xfrm>
                <a:off x="8865815" y="4786740"/>
                <a:ext cx="18216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حبر 8">
                <a:extLst>
                  <a:ext uri="{FF2B5EF4-FFF2-40B4-BE49-F238E27FC236}">
                    <a16:creationId xmlns:a16="http://schemas.microsoft.com/office/drawing/2014/main" id="{6C88A1D5-1E9F-1DA4-D295-B419C8E39C6F}"/>
                  </a:ext>
                </a:extLst>
              </p14:cNvPr>
              <p14:cNvContentPartPr/>
              <p14:nvPr/>
            </p14:nvContentPartPr>
            <p14:xfrm>
              <a:off x="8814335" y="5439060"/>
              <a:ext cx="7200" cy="202320"/>
            </p14:xfrm>
          </p:contentPart>
        </mc:Choice>
        <mc:Fallback xmlns="">
          <p:pic>
            <p:nvPicPr>
              <p:cNvPr id="9" name="حبر 8">
                <a:extLst>
                  <a:ext uri="{FF2B5EF4-FFF2-40B4-BE49-F238E27FC236}">
                    <a16:creationId xmlns:a16="http://schemas.microsoft.com/office/drawing/2014/main" id="{6C88A1D5-1E9F-1DA4-D295-B419C8E39C6F}"/>
                  </a:ext>
                </a:extLst>
              </p:cNvPr>
              <p:cNvPicPr/>
              <p:nvPr/>
            </p:nvPicPr>
            <p:blipFill>
              <a:blip r:embed="rId7"/>
              <a:stretch>
                <a:fillRect/>
              </a:stretch>
            </p:blipFill>
            <p:spPr>
              <a:xfrm>
                <a:off x="8751695" y="5376420"/>
                <a:ext cx="132840" cy="327960"/>
              </a:xfrm>
              <a:prstGeom prst="rect">
                <a:avLst/>
              </a:prstGeom>
            </p:spPr>
          </p:pic>
        </mc:Fallback>
      </mc:AlternateContent>
    </p:spTree>
    <p:extLst>
      <p:ext uri="{BB962C8B-B14F-4D97-AF65-F5344CB8AC3E}">
        <p14:creationId xmlns:p14="http://schemas.microsoft.com/office/powerpoint/2010/main" val="3564584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B9CF99-C262-4A56-2B5D-4AD414DAFCD3}"/>
              </a:ext>
            </a:extLst>
          </p:cNvPr>
          <p:cNvSpPr>
            <a:spLocks noGrp="1"/>
          </p:cNvSpPr>
          <p:nvPr>
            <p:ph type="title"/>
          </p:nvPr>
        </p:nvSpPr>
        <p:spPr>
          <a:xfrm>
            <a:off x="1763688" y="836712"/>
            <a:ext cx="6408712" cy="91440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Benzoin and Retro-Benzoin condensation</a:t>
            </a:r>
            <a:endParaRPr lang="ar-IQ" sz="3600" dirty="0"/>
          </a:p>
        </p:txBody>
      </p:sp>
      <p:sp>
        <p:nvSpPr>
          <p:cNvPr id="3" name="عنصر نائب للمحتوى 2">
            <a:extLst>
              <a:ext uri="{FF2B5EF4-FFF2-40B4-BE49-F238E27FC236}">
                <a16:creationId xmlns:a16="http://schemas.microsoft.com/office/drawing/2014/main" id="{9DD21920-7AC1-AFF5-A1E0-6824C05A1863}"/>
              </a:ext>
            </a:extLst>
          </p:cNvPr>
          <p:cNvSpPr>
            <a:spLocks noGrp="1"/>
          </p:cNvSpPr>
          <p:nvPr>
            <p:ph idx="1"/>
          </p:nvPr>
        </p:nvSpPr>
        <p:spPr/>
        <p:txBody>
          <a:bodyPr/>
          <a:lstStyle/>
          <a:p>
            <a:pPr marL="0" indent="0" algn="just" rtl="0">
              <a:buNone/>
            </a:pPr>
            <a:r>
              <a:rPr kumimoji="0" lang="en-US" b="0" i="0" u="none" strike="noStrike" kern="1200" cap="none" spc="0" normalizeH="0" baseline="0" noProof="0" dirty="0">
                <a:ln>
                  <a:noFill/>
                </a:ln>
                <a:solidFill>
                  <a:srgbClr val="C00000"/>
                </a:solidFill>
                <a:effectLst/>
                <a:uLnTx/>
                <a:uFillTx/>
                <a:latin typeface="Calibri"/>
                <a:ea typeface="+mn-ea"/>
                <a:cs typeface="+mn-cs"/>
              </a:rPr>
              <a:t>Certain thiazolium salts can also catalyze the reaction in the presence of a mild base. This version of the benzoin condensation is more synthetically useful than the original procedure because it works with </a:t>
            </a:r>
            <a:r>
              <a:rPr kumimoji="0" lang="en-US" b="0" i="0" u="none" strike="noStrike" kern="1200" cap="none" spc="0" normalizeH="0" baseline="0" noProof="0" dirty="0" err="1">
                <a:ln>
                  <a:noFill/>
                </a:ln>
                <a:solidFill>
                  <a:srgbClr val="C00000"/>
                </a:solidFill>
                <a:effectLst/>
                <a:uLnTx/>
                <a:uFillTx/>
                <a:latin typeface="Calibri"/>
                <a:ea typeface="+mn-ea"/>
                <a:cs typeface="+mn-cs"/>
              </a:rPr>
              <a:t>enolizable</a:t>
            </a:r>
            <a:r>
              <a:rPr kumimoji="0" lang="en-US" b="0" i="0" u="none" strike="noStrike" kern="1200" cap="none" spc="0" normalizeH="0" baseline="0" noProof="0" dirty="0">
                <a:ln>
                  <a:noFill/>
                </a:ln>
                <a:solidFill>
                  <a:srgbClr val="C00000"/>
                </a:solidFill>
                <a:effectLst/>
                <a:uLnTx/>
                <a:uFillTx/>
                <a:latin typeface="Calibri"/>
                <a:ea typeface="+mn-ea"/>
                <a:cs typeface="+mn-cs"/>
              </a:rPr>
              <a:t> and non-</a:t>
            </a:r>
            <a:r>
              <a:rPr kumimoji="0" lang="en-US" b="0" i="0" u="none" strike="noStrike" kern="1200" cap="none" spc="0" normalizeH="0" baseline="0" noProof="0" dirty="0" err="1">
                <a:ln>
                  <a:noFill/>
                </a:ln>
                <a:solidFill>
                  <a:srgbClr val="C00000"/>
                </a:solidFill>
                <a:effectLst/>
                <a:uLnTx/>
                <a:uFillTx/>
                <a:latin typeface="Calibri"/>
                <a:ea typeface="+mn-ea"/>
                <a:cs typeface="+mn-cs"/>
              </a:rPr>
              <a:t>enolizable</a:t>
            </a:r>
            <a:r>
              <a:rPr kumimoji="0" lang="en-US" b="0" i="0" u="none" strike="noStrike" kern="1200" cap="none" spc="0" normalizeH="0" baseline="0" noProof="0" dirty="0">
                <a:ln>
                  <a:noFill/>
                </a:ln>
                <a:solidFill>
                  <a:srgbClr val="C00000"/>
                </a:solidFill>
                <a:effectLst/>
                <a:uLnTx/>
                <a:uFillTx/>
                <a:latin typeface="Calibri"/>
                <a:ea typeface="+mn-ea"/>
                <a:cs typeface="+mn-cs"/>
              </a:rPr>
              <a:t> aldehydes and asymmetric catalysts may be used. Aliphatic aldehydes can also be used and mixtures of aliphatic and aromatic aldehydes give mixed benzoins. Recently, it was also shown that thiazolium-ion based organic ionic liquids (OILs) promote the benzoin condensation in the presence of small amounts of triethylamine. The stereoselective synthesis of benzoins has been achieved using chiral thiazolium salts as catalysts.</a:t>
            </a:r>
            <a:endParaRPr lang="ar-IQ" dirty="0">
              <a:solidFill>
                <a:srgbClr val="C00000"/>
              </a:solidFill>
            </a:endParaRPr>
          </a:p>
        </p:txBody>
      </p:sp>
      <p:pic>
        <p:nvPicPr>
          <p:cNvPr id="4" name="صورة 3">
            <a:extLst>
              <a:ext uri="{FF2B5EF4-FFF2-40B4-BE49-F238E27FC236}">
                <a16:creationId xmlns:a16="http://schemas.microsoft.com/office/drawing/2014/main" id="{78B8F78C-E3E1-954C-CE7C-B9329F33434D}"/>
              </a:ext>
            </a:extLst>
          </p:cNvPr>
          <p:cNvPicPr>
            <a:picLocks noChangeAspect="1"/>
          </p:cNvPicPr>
          <p:nvPr/>
        </p:nvPicPr>
        <p:blipFill>
          <a:blip r:embed="rId2"/>
          <a:stretch>
            <a:fillRect/>
          </a:stretch>
        </p:blipFill>
        <p:spPr>
          <a:xfrm>
            <a:off x="755576" y="5073896"/>
            <a:ext cx="8034036" cy="158417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حبر 4">
                <a:extLst>
                  <a:ext uri="{FF2B5EF4-FFF2-40B4-BE49-F238E27FC236}">
                    <a16:creationId xmlns:a16="http://schemas.microsoft.com/office/drawing/2014/main" id="{B74C053F-83E5-ADB2-8BFA-2E76BD77CAE4}"/>
                  </a:ext>
                </a:extLst>
              </p14:cNvPr>
              <p14:cNvContentPartPr/>
              <p14:nvPr/>
            </p14:nvContentPartPr>
            <p14:xfrm>
              <a:off x="8881295" y="5253300"/>
              <a:ext cx="75240" cy="374400"/>
            </p14:xfrm>
          </p:contentPart>
        </mc:Choice>
        <mc:Fallback xmlns="">
          <p:pic>
            <p:nvPicPr>
              <p:cNvPr id="5" name="حبر 4">
                <a:extLst>
                  <a:ext uri="{FF2B5EF4-FFF2-40B4-BE49-F238E27FC236}">
                    <a16:creationId xmlns:a16="http://schemas.microsoft.com/office/drawing/2014/main" id="{B74C053F-83E5-ADB2-8BFA-2E76BD77CAE4}"/>
                  </a:ext>
                </a:extLst>
              </p:cNvPr>
              <p:cNvPicPr/>
              <p:nvPr/>
            </p:nvPicPr>
            <p:blipFill>
              <a:blip r:embed="rId4"/>
              <a:stretch>
                <a:fillRect/>
              </a:stretch>
            </p:blipFill>
            <p:spPr>
              <a:xfrm>
                <a:off x="8818655" y="5190300"/>
                <a:ext cx="20088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حبر 5">
                <a:extLst>
                  <a:ext uri="{FF2B5EF4-FFF2-40B4-BE49-F238E27FC236}">
                    <a16:creationId xmlns:a16="http://schemas.microsoft.com/office/drawing/2014/main" id="{00B407E0-1034-F975-F4B2-9A16635D0E18}"/>
                  </a:ext>
                </a:extLst>
              </p14:cNvPr>
              <p14:cNvContentPartPr/>
              <p14:nvPr/>
            </p14:nvContentPartPr>
            <p14:xfrm>
              <a:off x="8833415" y="5446260"/>
              <a:ext cx="35280" cy="268920"/>
            </p14:xfrm>
          </p:contentPart>
        </mc:Choice>
        <mc:Fallback xmlns="">
          <p:pic>
            <p:nvPicPr>
              <p:cNvPr id="6" name="حبر 5">
                <a:extLst>
                  <a:ext uri="{FF2B5EF4-FFF2-40B4-BE49-F238E27FC236}">
                    <a16:creationId xmlns:a16="http://schemas.microsoft.com/office/drawing/2014/main" id="{00B407E0-1034-F975-F4B2-9A16635D0E18}"/>
                  </a:ext>
                </a:extLst>
              </p:cNvPr>
              <p:cNvPicPr/>
              <p:nvPr/>
            </p:nvPicPr>
            <p:blipFill>
              <a:blip r:embed="rId6"/>
              <a:stretch>
                <a:fillRect/>
              </a:stretch>
            </p:blipFill>
            <p:spPr>
              <a:xfrm>
                <a:off x="8770775" y="5383260"/>
                <a:ext cx="160920" cy="394560"/>
              </a:xfrm>
              <a:prstGeom prst="rect">
                <a:avLst/>
              </a:prstGeom>
            </p:spPr>
          </p:pic>
        </mc:Fallback>
      </mc:AlternateContent>
    </p:spTree>
    <p:extLst>
      <p:ext uri="{BB962C8B-B14F-4D97-AF65-F5344CB8AC3E}">
        <p14:creationId xmlns:p14="http://schemas.microsoft.com/office/powerpoint/2010/main" val="2334042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D9006E-6242-BE7A-E828-9C6799C46DC0}"/>
              </a:ext>
            </a:extLst>
          </p:cNvPr>
          <p:cNvSpPr>
            <a:spLocks noGrp="1"/>
          </p:cNvSpPr>
          <p:nvPr>
            <p:ph type="title"/>
          </p:nvPr>
        </p:nvSpPr>
        <p:spPr>
          <a:xfrm>
            <a:off x="1763688" y="692696"/>
            <a:ext cx="6629400" cy="91440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Benzoin condensation mechanism</a:t>
            </a:r>
            <a:endParaRPr lang="ar-IQ" dirty="0"/>
          </a:p>
        </p:txBody>
      </p:sp>
      <p:sp>
        <p:nvSpPr>
          <p:cNvPr id="3" name="عنصر نائب للمحتوى 2">
            <a:extLst>
              <a:ext uri="{FF2B5EF4-FFF2-40B4-BE49-F238E27FC236}">
                <a16:creationId xmlns:a16="http://schemas.microsoft.com/office/drawing/2014/main" id="{F6F8461E-B1B1-0F34-692B-200A464460DF}"/>
              </a:ext>
            </a:extLst>
          </p:cNvPr>
          <p:cNvSpPr>
            <a:spLocks noGrp="1"/>
          </p:cNvSpPr>
          <p:nvPr>
            <p:ph idx="1"/>
          </p:nvPr>
        </p:nvSpPr>
        <p:spPr>
          <a:xfrm>
            <a:off x="457200" y="1700808"/>
            <a:ext cx="8229600" cy="4928592"/>
          </a:xfrm>
        </p:spPr>
        <p:txBody>
          <a:bodyPr/>
          <a:lstStyle/>
          <a:p>
            <a:pPr marL="0" indent="0" algn="just" rtl="0">
              <a:buNone/>
            </a:pPr>
            <a:r>
              <a:rPr lang="en-US" dirty="0">
                <a:solidFill>
                  <a:srgbClr val="C00000"/>
                </a:solidFill>
              </a:rPr>
              <a:t>All the steps of the </a:t>
            </a:r>
            <a:r>
              <a:rPr lang="en-US" b="1" dirty="0"/>
              <a:t>cyanide ion catalyzed benzoin condensation </a:t>
            </a:r>
            <a:r>
              <a:rPr lang="en-US" dirty="0">
                <a:solidFill>
                  <a:srgbClr val="C00000"/>
                </a:solidFill>
              </a:rPr>
              <a:t>are completely reversible, and the widely accepted mechanism involves the loss of the aldehydic proton in the key step. This deprotonation is possible due to the increased acidity of this C-H bond caused by the electron-withdrawing effect of the CN group. The cyanide ion is a very specific catalyst of the reaction. Cyanide is a good nucleophile, a good leaving group, and its electron-withdrawing effect enhances the acidity of the aldehyde hydrogen.</a:t>
            </a:r>
            <a:endParaRPr lang="ar-IQ" dirty="0">
              <a:solidFill>
                <a:srgbClr val="C00000"/>
              </a:solidFill>
            </a:endParaRPr>
          </a:p>
        </p:txBody>
      </p:sp>
      <p:pic>
        <p:nvPicPr>
          <p:cNvPr id="5" name="صورة 4">
            <a:extLst>
              <a:ext uri="{FF2B5EF4-FFF2-40B4-BE49-F238E27FC236}">
                <a16:creationId xmlns:a16="http://schemas.microsoft.com/office/drawing/2014/main" id="{A49C5F58-4B08-148C-FB91-222244D628A1}"/>
              </a:ext>
            </a:extLst>
          </p:cNvPr>
          <p:cNvPicPr>
            <a:picLocks noChangeAspect="1"/>
          </p:cNvPicPr>
          <p:nvPr/>
        </p:nvPicPr>
        <p:blipFill>
          <a:blip r:embed="rId2"/>
          <a:stretch>
            <a:fillRect/>
          </a:stretch>
        </p:blipFill>
        <p:spPr>
          <a:xfrm>
            <a:off x="323528" y="4455540"/>
            <a:ext cx="8669729" cy="2267572"/>
          </a:xfrm>
          <a:prstGeom prst="rect">
            <a:avLst/>
          </a:prstGeom>
          <a:solidFill>
            <a:schemeClr val="accent1"/>
          </a:solidFill>
          <a:ln w="19050">
            <a:solidFill>
              <a:schemeClr val="accent1"/>
            </a:solidFill>
          </a:ln>
        </p:spPr>
      </p:pic>
    </p:spTree>
    <p:extLst>
      <p:ext uri="{BB962C8B-B14F-4D97-AF65-F5344CB8AC3E}">
        <p14:creationId xmlns:p14="http://schemas.microsoft.com/office/powerpoint/2010/main" val="401845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D361D1-2F7A-F94D-75C6-7309CA2100F1}"/>
              </a:ext>
            </a:extLst>
          </p:cNvPr>
          <p:cNvSpPr>
            <a:spLocks noGrp="1"/>
          </p:cNvSpPr>
          <p:nvPr>
            <p:ph type="title"/>
          </p:nvPr>
        </p:nvSpPr>
        <p:spPr>
          <a:xfrm>
            <a:off x="1691680" y="764704"/>
            <a:ext cx="6629400" cy="91440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Benzoin condensation mechanism</a:t>
            </a:r>
            <a:endParaRPr lang="ar-IQ" dirty="0"/>
          </a:p>
        </p:txBody>
      </p:sp>
      <p:sp>
        <p:nvSpPr>
          <p:cNvPr id="3" name="عنصر نائب للمحتوى 2">
            <a:extLst>
              <a:ext uri="{FF2B5EF4-FFF2-40B4-BE49-F238E27FC236}">
                <a16:creationId xmlns:a16="http://schemas.microsoft.com/office/drawing/2014/main" id="{73EF29F4-C51D-8328-6BA5-8559ADDF7814}"/>
              </a:ext>
            </a:extLst>
          </p:cNvPr>
          <p:cNvSpPr>
            <a:spLocks noGrp="1"/>
          </p:cNvSpPr>
          <p:nvPr>
            <p:ph idx="1"/>
          </p:nvPr>
        </p:nvSpPr>
        <p:spPr>
          <a:xfrm>
            <a:off x="323529" y="1772815"/>
            <a:ext cx="8627098" cy="4879159"/>
          </a:xfrm>
        </p:spPr>
        <p:txBody>
          <a:bodyPr/>
          <a:lstStyle/>
          <a:p>
            <a:pPr marL="0" indent="0" algn="just" rtl="0">
              <a:buNone/>
            </a:pPr>
            <a:r>
              <a:rPr lang="en-US" dirty="0">
                <a:solidFill>
                  <a:srgbClr val="C00000"/>
                </a:solidFill>
              </a:rPr>
              <a:t>The generally accepted mechanism of </a:t>
            </a:r>
            <a:r>
              <a:rPr lang="en-US" b="1" dirty="0"/>
              <a:t>the thiazolium salt-catalyzed benzoin condensation</a:t>
            </a:r>
            <a:r>
              <a:rPr lang="en-US" dirty="0">
                <a:solidFill>
                  <a:srgbClr val="C00000"/>
                </a:solidFill>
              </a:rPr>
              <a:t> was first proposed by R. Breslow.</a:t>
            </a:r>
            <a:endParaRPr lang="ar-IQ" dirty="0">
              <a:solidFill>
                <a:srgbClr val="C00000"/>
              </a:solidFill>
            </a:endParaRPr>
          </a:p>
        </p:txBody>
      </p:sp>
      <p:pic>
        <p:nvPicPr>
          <p:cNvPr id="5" name="صورة 4">
            <a:extLst>
              <a:ext uri="{FF2B5EF4-FFF2-40B4-BE49-F238E27FC236}">
                <a16:creationId xmlns:a16="http://schemas.microsoft.com/office/drawing/2014/main" id="{F7D02624-5E34-AED1-63B3-6DD71287CEDC}"/>
              </a:ext>
            </a:extLst>
          </p:cNvPr>
          <p:cNvPicPr>
            <a:picLocks noChangeAspect="1"/>
          </p:cNvPicPr>
          <p:nvPr/>
        </p:nvPicPr>
        <p:blipFill>
          <a:blip r:embed="rId2"/>
          <a:stretch>
            <a:fillRect/>
          </a:stretch>
        </p:blipFill>
        <p:spPr>
          <a:xfrm>
            <a:off x="425951" y="3831713"/>
            <a:ext cx="8493428" cy="2820262"/>
          </a:xfrm>
          <a:prstGeom prst="rect">
            <a:avLst/>
          </a:prstGeom>
          <a:solidFill>
            <a:schemeClr val="accent1"/>
          </a:solidFill>
          <a:ln w="19050">
            <a:solidFill>
              <a:schemeClr val="accent1"/>
            </a:solidFill>
          </a:ln>
        </p:spPr>
      </p:pic>
    </p:spTree>
    <p:extLst>
      <p:ext uri="{BB962C8B-B14F-4D97-AF65-F5344CB8AC3E}">
        <p14:creationId xmlns:p14="http://schemas.microsoft.com/office/powerpoint/2010/main" val="210322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E59BEB-1D92-9DF8-4133-E30B3EEFA0FD}"/>
              </a:ext>
            </a:extLst>
          </p:cNvPr>
          <p:cNvSpPr>
            <a:spLocks noGrp="1"/>
          </p:cNvSpPr>
          <p:nvPr>
            <p:ph type="title"/>
          </p:nvPr>
        </p:nvSpPr>
        <p:spPr>
          <a:xfrm>
            <a:off x="1619672" y="764704"/>
            <a:ext cx="6629400" cy="936104"/>
          </a:xfrm>
        </p:spPr>
        <p:txBody>
          <a:bodyPr/>
          <a:lstStyle/>
          <a:p>
            <a:r>
              <a:rPr lang="en-US" sz="3600" dirty="0">
                <a:latin typeface="Calibri" panose="020F0502020204030204" pitchFamily="34" charset="0"/>
                <a:cs typeface="Calibri" panose="020F0502020204030204" pitchFamily="34" charset="0"/>
              </a:rPr>
              <a:t>Benzilic acid rearrangement</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4241085D-9D6D-70D6-D1B3-A939BEF2B047}"/>
              </a:ext>
            </a:extLst>
          </p:cNvPr>
          <p:cNvSpPr>
            <a:spLocks noGrp="1"/>
          </p:cNvSpPr>
          <p:nvPr>
            <p:ph idx="1"/>
          </p:nvPr>
        </p:nvSpPr>
        <p:spPr>
          <a:xfrm>
            <a:off x="457200" y="1700808"/>
            <a:ext cx="8229600" cy="4856584"/>
          </a:xfrm>
        </p:spPr>
        <p:txBody>
          <a:bodyPr/>
          <a:lstStyle/>
          <a:p>
            <a:pPr marL="0" indent="0" algn="just" rtl="0">
              <a:buNone/>
            </a:pPr>
            <a:endParaRPr lang="en-US" dirty="0">
              <a:solidFill>
                <a:srgbClr val="C00000"/>
              </a:solidFill>
            </a:endParaRPr>
          </a:p>
          <a:p>
            <a:pPr marL="0" indent="0" algn="just" rtl="0">
              <a:buNone/>
            </a:pPr>
            <a:r>
              <a:rPr lang="en-US" dirty="0">
                <a:solidFill>
                  <a:srgbClr val="C00000"/>
                </a:solidFill>
              </a:rPr>
              <a:t>Upon treatment with base (e.g., NaOH), α-diketones rearrange to give salts of α-hydroxy acids. This process is called the </a:t>
            </a:r>
            <a:r>
              <a:rPr lang="en-US" dirty="0" err="1">
                <a:solidFill>
                  <a:srgbClr val="C00000"/>
                </a:solidFill>
              </a:rPr>
              <a:t>benzilic</a:t>
            </a:r>
            <a:r>
              <a:rPr lang="en-US" dirty="0">
                <a:solidFill>
                  <a:srgbClr val="C00000"/>
                </a:solidFill>
              </a:rPr>
              <a:t> acid rearrangement. The reaction takes place with both aliphatic and aromatic α-diketones and α-keto aldehydes. Usually </a:t>
            </a:r>
            <a:r>
              <a:rPr lang="en-US" dirty="0" err="1">
                <a:solidFill>
                  <a:srgbClr val="C00000"/>
                </a:solidFill>
              </a:rPr>
              <a:t>diaryl</a:t>
            </a:r>
            <a:r>
              <a:rPr lang="en-US" dirty="0">
                <a:solidFill>
                  <a:srgbClr val="C00000"/>
                </a:solidFill>
              </a:rPr>
              <a:t> diketones undergo </a:t>
            </a:r>
            <a:r>
              <a:rPr lang="en-US" dirty="0" err="1">
                <a:solidFill>
                  <a:srgbClr val="C00000"/>
                </a:solidFill>
              </a:rPr>
              <a:t>benzilic</a:t>
            </a:r>
            <a:r>
              <a:rPr lang="en-US" dirty="0">
                <a:solidFill>
                  <a:srgbClr val="C00000"/>
                </a:solidFill>
              </a:rPr>
              <a:t> acid rearrangements in excellent yields, but aliphatic αdiketones that have </a:t>
            </a:r>
            <a:r>
              <a:rPr lang="en-US" dirty="0" err="1">
                <a:solidFill>
                  <a:srgbClr val="C00000"/>
                </a:solidFill>
              </a:rPr>
              <a:t>enolizable</a:t>
            </a:r>
            <a:r>
              <a:rPr lang="en-US" dirty="0">
                <a:solidFill>
                  <a:srgbClr val="C00000"/>
                </a:solidFill>
              </a:rPr>
              <a:t> α-protons give low yields due to competing aldol condensation reactions. Cyclic αdiketones undergo the synthetically useful ring-contraction </a:t>
            </a:r>
            <a:r>
              <a:rPr lang="en-US" dirty="0" err="1">
                <a:solidFill>
                  <a:srgbClr val="C00000"/>
                </a:solidFill>
              </a:rPr>
              <a:t>benzilic</a:t>
            </a:r>
            <a:r>
              <a:rPr lang="en-US" dirty="0">
                <a:solidFill>
                  <a:srgbClr val="C00000"/>
                </a:solidFill>
              </a:rPr>
              <a:t> acid rearrangement reaction under these conditions. </a:t>
            </a:r>
            <a:r>
              <a:rPr kumimoji="0" lang="en-US" sz="2000" b="0" i="0" u="none" strike="noStrike" kern="1200" cap="none" spc="0" normalizeH="0" baseline="0" noProof="0" dirty="0">
                <a:ln>
                  <a:noFill/>
                </a:ln>
                <a:solidFill>
                  <a:srgbClr val="C00000"/>
                </a:solidFill>
                <a:effectLst/>
                <a:uLnTx/>
                <a:uFillTx/>
                <a:latin typeface="Calibri"/>
                <a:ea typeface="+mn-ea"/>
                <a:cs typeface="+mn-cs"/>
              </a:rPr>
              <a:t>When alkoxides or amide anions are used in place of hydroxides, the corresponding esters and amides are formed. This process is called the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benzilic</a:t>
            </a:r>
            <a:r>
              <a:rPr kumimoji="0" lang="en-US" sz="2000" b="0" i="0" u="none" strike="noStrike" kern="1200" cap="none" spc="0" normalizeH="0" baseline="0" noProof="0" dirty="0">
                <a:ln>
                  <a:noFill/>
                </a:ln>
                <a:solidFill>
                  <a:srgbClr val="C00000"/>
                </a:solidFill>
                <a:effectLst/>
                <a:uLnTx/>
                <a:uFillTx/>
                <a:latin typeface="Calibri"/>
                <a:ea typeface="+mn-ea"/>
                <a:cs typeface="+mn-cs"/>
              </a:rPr>
              <a:t> ester rearrangement. </a:t>
            </a:r>
            <a:endParaRPr lang="ar-IQ" dirty="0">
              <a:solidFill>
                <a:srgbClr val="C00000"/>
              </a:solidFill>
            </a:endParaRPr>
          </a:p>
        </p:txBody>
      </p:sp>
    </p:spTree>
    <p:extLst>
      <p:ext uri="{BB962C8B-B14F-4D97-AF65-F5344CB8AC3E}">
        <p14:creationId xmlns:p14="http://schemas.microsoft.com/office/powerpoint/2010/main" val="3150398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00FF20-76B4-4E76-1FD1-7C6CE5EA301F}"/>
              </a:ext>
            </a:extLst>
          </p:cNvPr>
          <p:cNvSpPr>
            <a:spLocks noGrp="1"/>
          </p:cNvSpPr>
          <p:nvPr>
            <p:ph type="title"/>
          </p:nvPr>
        </p:nvSpPr>
        <p:spPr>
          <a:xfrm>
            <a:off x="1691680" y="764704"/>
            <a:ext cx="6629400" cy="720080"/>
          </a:xfrm>
        </p:spPr>
        <p:txBody>
          <a:bodyPr/>
          <a:lstStyle/>
          <a:p>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Benzilic acid rearrangement</a:t>
            </a:r>
            <a:endParaRPr lang="ar-IQ" dirty="0"/>
          </a:p>
        </p:txBody>
      </p:sp>
      <p:sp>
        <p:nvSpPr>
          <p:cNvPr id="3" name="عنصر نائب للمحتوى 2">
            <a:extLst>
              <a:ext uri="{FF2B5EF4-FFF2-40B4-BE49-F238E27FC236}">
                <a16:creationId xmlns:a16="http://schemas.microsoft.com/office/drawing/2014/main" id="{E87869C8-0418-8D64-4FEC-92743051C59D}"/>
              </a:ext>
            </a:extLst>
          </p:cNvPr>
          <p:cNvSpPr>
            <a:spLocks noGrp="1"/>
          </p:cNvSpPr>
          <p:nvPr>
            <p:ph idx="1"/>
          </p:nvPr>
        </p:nvSpPr>
        <p:spPr>
          <a:xfrm>
            <a:off x="323528" y="1412776"/>
            <a:ext cx="8694108" cy="5216624"/>
          </a:xfrm>
        </p:spPr>
        <p:txBody>
          <a:bodyPr/>
          <a:lstStyle/>
          <a:p>
            <a:pPr marL="0" indent="0" algn="just" rtl="0">
              <a:buNone/>
            </a:pPr>
            <a:r>
              <a:rPr kumimoji="0" lang="en-US" sz="2000" b="0" i="0" u="none" strike="noStrike" kern="1200" cap="none" spc="0" normalizeH="0" baseline="0" noProof="0" dirty="0">
                <a:ln>
                  <a:noFill/>
                </a:ln>
                <a:solidFill>
                  <a:srgbClr val="C00000"/>
                </a:solidFill>
                <a:effectLst/>
                <a:uLnTx/>
                <a:uFillTx/>
                <a:latin typeface="Calibri"/>
                <a:ea typeface="+mn-ea"/>
                <a:cs typeface="+mn-cs"/>
              </a:rPr>
              <a:t>Alkoxides that are readily oxidized such as ethoxide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EtO</a:t>
            </a:r>
            <a:r>
              <a:rPr kumimoji="0" lang="en-US" sz="2000" b="0" i="0" u="none" strike="noStrike" kern="1200" cap="none" spc="0" normalizeH="0" baseline="30000" noProof="0" dirty="0">
                <a:ln>
                  <a:noFill/>
                </a:ln>
                <a:solidFill>
                  <a:srgbClr val="C00000"/>
                </a:solidFill>
                <a:effectLst/>
                <a:uLnTx/>
                <a:uFillTx/>
                <a:latin typeface="Calibri"/>
                <a:ea typeface="+mn-ea"/>
                <a:cs typeface="+mn-cs"/>
              </a:rPr>
              <a:t>-</a:t>
            </a:r>
            <a:r>
              <a:rPr kumimoji="0" lang="en-US" sz="2000" b="0" i="0" u="none" strike="noStrike" kern="1200" cap="none" spc="0" normalizeH="0" baseline="0" noProof="0" dirty="0">
                <a:ln>
                  <a:noFill/>
                </a:ln>
                <a:solidFill>
                  <a:srgbClr val="C00000"/>
                </a:solidFill>
                <a:effectLst/>
                <a:uLnTx/>
                <a:uFillTx/>
                <a:latin typeface="Calibri"/>
                <a:ea typeface="+mn-ea"/>
                <a:cs typeface="+mn-cs"/>
              </a:rPr>
              <a:t>) or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isopropoxide</a:t>
            </a:r>
            <a:r>
              <a:rPr kumimoji="0" lang="en-US" sz="2000" b="0" i="0" u="none" strike="noStrike" kern="1200" cap="none" spc="0" normalizeH="0" baseline="0" noProof="0" dirty="0">
                <a:ln>
                  <a:noFill/>
                </a:ln>
                <a:solidFill>
                  <a:srgbClr val="C00000"/>
                </a:solidFill>
                <a:effectLst/>
                <a:uLnTx/>
                <a:uFillTx/>
                <a:latin typeface="Calibri"/>
                <a:ea typeface="+mn-ea"/>
                <a:cs typeface="+mn-cs"/>
              </a:rPr>
              <a:t> (Me</a:t>
            </a:r>
            <a:r>
              <a:rPr kumimoji="0" lang="en-US" sz="2000" b="0" i="0" u="none" strike="noStrike" kern="1200" cap="none" spc="0" normalizeH="0" baseline="-25000" noProof="0" dirty="0">
                <a:ln>
                  <a:noFill/>
                </a:ln>
                <a:solidFill>
                  <a:srgbClr val="C00000"/>
                </a:solidFill>
                <a:effectLst/>
                <a:uLnTx/>
                <a:uFillTx/>
                <a:latin typeface="Calibri"/>
                <a:ea typeface="+mn-ea"/>
                <a:cs typeface="+mn-cs"/>
              </a:rPr>
              <a:t>2</a:t>
            </a:r>
            <a:r>
              <a:rPr kumimoji="0" lang="en-US" sz="2000" b="0" i="0" u="none" strike="noStrike" kern="1200" cap="none" spc="0" normalizeH="0" baseline="0" noProof="0" dirty="0">
                <a:ln>
                  <a:noFill/>
                </a:ln>
                <a:solidFill>
                  <a:srgbClr val="C00000"/>
                </a:solidFill>
                <a:effectLst/>
                <a:uLnTx/>
                <a:uFillTx/>
                <a:latin typeface="Calibri"/>
                <a:ea typeface="+mn-ea"/>
                <a:cs typeface="+mn-cs"/>
              </a:rPr>
              <a:t>CHO</a:t>
            </a:r>
            <a:r>
              <a:rPr kumimoji="0" lang="en-US" sz="2000" b="0" i="0" u="none" strike="noStrike" kern="1200" cap="none" spc="0" normalizeH="0" baseline="30000" noProof="0" dirty="0">
                <a:ln>
                  <a:noFill/>
                </a:ln>
                <a:solidFill>
                  <a:srgbClr val="C00000"/>
                </a:solidFill>
                <a:effectLst/>
                <a:uLnTx/>
                <a:uFillTx/>
                <a:latin typeface="Calibri"/>
                <a:ea typeface="+mn-ea"/>
                <a:cs typeface="+mn-cs"/>
              </a:rPr>
              <a:t>-</a:t>
            </a:r>
            <a:r>
              <a:rPr kumimoji="0" lang="en-US" sz="2000" b="0" i="0" u="none" strike="noStrike" kern="1200" cap="none" spc="0" normalizeH="0" baseline="0" noProof="0" dirty="0">
                <a:ln>
                  <a:noFill/>
                </a:ln>
                <a:solidFill>
                  <a:srgbClr val="C00000"/>
                </a:solidFill>
                <a:effectLst/>
                <a:uLnTx/>
                <a:uFillTx/>
                <a:latin typeface="Calibri"/>
                <a:ea typeface="+mn-ea"/>
                <a:cs typeface="+mn-cs"/>
              </a:rPr>
              <a:t>) are not synthetically useful, since these species reduce the α-diketones to the corresponding α-hydroxy ketones. Aryl groups tend to migrate more rapidly than alkyl groups. When two different aryl groups are available, the major product usually results from migration of the aromatic ring with the more powerful electron-withdrawing group(s).</a:t>
            </a:r>
            <a:endParaRPr lang="ar-IQ" dirty="0">
              <a:solidFill>
                <a:srgbClr val="C00000"/>
              </a:solidFill>
            </a:endParaRPr>
          </a:p>
        </p:txBody>
      </p:sp>
      <p:pic>
        <p:nvPicPr>
          <p:cNvPr id="5" name="صورة 4">
            <a:extLst>
              <a:ext uri="{FF2B5EF4-FFF2-40B4-BE49-F238E27FC236}">
                <a16:creationId xmlns:a16="http://schemas.microsoft.com/office/drawing/2014/main" id="{0EA70E4E-71B2-A527-DFB4-5E530AB59E2A}"/>
              </a:ext>
            </a:extLst>
          </p:cNvPr>
          <p:cNvPicPr>
            <a:picLocks noChangeAspect="1"/>
          </p:cNvPicPr>
          <p:nvPr/>
        </p:nvPicPr>
        <p:blipFill>
          <a:blip r:embed="rId2"/>
          <a:stretch>
            <a:fillRect/>
          </a:stretch>
        </p:blipFill>
        <p:spPr>
          <a:xfrm>
            <a:off x="395535" y="3717032"/>
            <a:ext cx="8622101" cy="2939507"/>
          </a:xfrm>
          <a:prstGeom prst="rect">
            <a:avLst/>
          </a:prstGeom>
          <a:solidFill>
            <a:schemeClr val="accent1"/>
          </a:solidFill>
          <a:ln w="19050">
            <a:solidFill>
              <a:schemeClr val="accent1"/>
            </a:solidFill>
          </a:ln>
        </p:spPr>
      </p:pic>
    </p:spTree>
    <p:extLst>
      <p:ext uri="{BB962C8B-B14F-4D97-AF65-F5344CB8AC3E}">
        <p14:creationId xmlns:p14="http://schemas.microsoft.com/office/powerpoint/2010/main" val="243344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06C5CD0-C422-6660-005B-597924C98AE0}"/>
              </a:ext>
            </a:extLst>
          </p:cNvPr>
          <p:cNvSpPr>
            <a:spLocks noGrp="1"/>
          </p:cNvSpPr>
          <p:nvPr>
            <p:ph type="title"/>
          </p:nvPr>
        </p:nvSpPr>
        <p:spPr>
          <a:xfrm>
            <a:off x="971600" y="759894"/>
            <a:ext cx="7200800" cy="1012921"/>
          </a:xfrm>
        </p:spPr>
        <p:txBody>
          <a:bodyPr/>
          <a:lstStyle/>
          <a:p>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Benzilic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acid rearrangement mechanism</a:t>
            </a:r>
            <a:endParaRPr lang="ar-IQ" dirty="0"/>
          </a:p>
        </p:txBody>
      </p:sp>
      <p:sp>
        <p:nvSpPr>
          <p:cNvPr id="3" name="عنصر نائب للمحتوى 2">
            <a:extLst>
              <a:ext uri="{FF2B5EF4-FFF2-40B4-BE49-F238E27FC236}">
                <a16:creationId xmlns:a16="http://schemas.microsoft.com/office/drawing/2014/main" id="{D982B98A-DE3B-8252-C727-071BCF489068}"/>
              </a:ext>
            </a:extLst>
          </p:cNvPr>
          <p:cNvSpPr>
            <a:spLocks noGrp="1"/>
          </p:cNvSpPr>
          <p:nvPr>
            <p:ph idx="1"/>
          </p:nvPr>
        </p:nvSpPr>
        <p:spPr>
          <a:xfrm>
            <a:off x="457200" y="1844824"/>
            <a:ext cx="8229600" cy="4784576"/>
          </a:xfrm>
        </p:spPr>
        <p:txBody>
          <a:bodyPr/>
          <a:lstStyle/>
          <a:p>
            <a:pPr marL="0" indent="0" algn="just" rtl="0">
              <a:buNone/>
            </a:pPr>
            <a:r>
              <a:rPr lang="en-US" dirty="0">
                <a:solidFill>
                  <a:srgbClr val="C00000"/>
                </a:solidFill>
              </a:rPr>
              <a:t>The </a:t>
            </a:r>
            <a:r>
              <a:rPr lang="en-US" dirty="0" err="1">
                <a:solidFill>
                  <a:srgbClr val="C00000"/>
                </a:solidFill>
              </a:rPr>
              <a:t>benzilic</a:t>
            </a:r>
            <a:r>
              <a:rPr lang="en-US" dirty="0">
                <a:solidFill>
                  <a:srgbClr val="C00000"/>
                </a:solidFill>
              </a:rPr>
              <a:t> acid rearrangement is an irreversible process. The first step of the mechanism is the addition of the nucleophile (HO</a:t>
            </a:r>
            <a:r>
              <a:rPr lang="en-US" baseline="30000" dirty="0">
                <a:solidFill>
                  <a:srgbClr val="C00000"/>
                </a:solidFill>
              </a:rPr>
              <a:t>-</a:t>
            </a:r>
            <a:r>
              <a:rPr lang="en-US" dirty="0">
                <a:solidFill>
                  <a:srgbClr val="C00000"/>
                </a:solidFill>
              </a:rPr>
              <a:t> , alkoxide, or amide ion) across the C=O bond to give a tetrahedral intermediate. The next step is aryl or alkyl migration to form the corresponding α-hydroxy acid salt. </a:t>
            </a:r>
            <a:endParaRPr lang="ar-IQ" dirty="0">
              <a:solidFill>
                <a:srgbClr val="C00000"/>
              </a:solidFill>
            </a:endParaRPr>
          </a:p>
        </p:txBody>
      </p:sp>
      <p:pic>
        <p:nvPicPr>
          <p:cNvPr id="5" name="صورة 4">
            <a:extLst>
              <a:ext uri="{FF2B5EF4-FFF2-40B4-BE49-F238E27FC236}">
                <a16:creationId xmlns:a16="http://schemas.microsoft.com/office/drawing/2014/main" id="{016CB373-174C-4C5C-7EA4-D35FFCD0BECE}"/>
              </a:ext>
            </a:extLst>
          </p:cNvPr>
          <p:cNvPicPr>
            <a:picLocks noChangeAspect="1"/>
          </p:cNvPicPr>
          <p:nvPr/>
        </p:nvPicPr>
        <p:blipFill>
          <a:blip r:embed="rId2"/>
          <a:stretch>
            <a:fillRect/>
          </a:stretch>
        </p:blipFill>
        <p:spPr>
          <a:xfrm>
            <a:off x="521804" y="3429000"/>
            <a:ext cx="8100392" cy="1647967"/>
          </a:xfrm>
          <a:prstGeom prst="rect">
            <a:avLst/>
          </a:prstGeom>
          <a:solidFill>
            <a:schemeClr val="accent1"/>
          </a:solidFill>
          <a:ln w="19050">
            <a:solidFill>
              <a:schemeClr val="accent1"/>
            </a:solidFill>
          </a:ln>
        </p:spPr>
      </p:pic>
    </p:spTree>
    <p:extLst>
      <p:ext uri="{BB962C8B-B14F-4D97-AF65-F5344CB8AC3E}">
        <p14:creationId xmlns:p14="http://schemas.microsoft.com/office/powerpoint/2010/main" val="2454401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8A3CF5-0003-C6B5-A93D-1563F45212E2}"/>
              </a:ext>
            </a:extLst>
          </p:cNvPr>
          <p:cNvSpPr>
            <a:spLocks noGrp="1"/>
          </p:cNvSpPr>
          <p:nvPr>
            <p:ph type="title"/>
          </p:nvPr>
        </p:nvSpPr>
        <p:spPr>
          <a:xfrm>
            <a:off x="1907704" y="836712"/>
            <a:ext cx="5394920" cy="714400"/>
          </a:xfrm>
        </p:spPr>
        <p:txBody>
          <a:bodyPr/>
          <a:lstStyle/>
          <a:p>
            <a:r>
              <a:rPr lang="en-US" dirty="0"/>
              <a:t>The </a:t>
            </a:r>
            <a:r>
              <a:rPr lang="en-US" dirty="0" err="1"/>
              <a:t>Mannich</a:t>
            </a:r>
            <a:r>
              <a:rPr lang="en-US" dirty="0"/>
              <a:t> Reaction</a:t>
            </a:r>
            <a:endParaRPr lang="ar-IQ" dirty="0"/>
          </a:p>
        </p:txBody>
      </p:sp>
      <p:sp>
        <p:nvSpPr>
          <p:cNvPr id="3" name="عنصر نائب للمحتوى 2">
            <a:extLst>
              <a:ext uri="{FF2B5EF4-FFF2-40B4-BE49-F238E27FC236}">
                <a16:creationId xmlns:a16="http://schemas.microsoft.com/office/drawing/2014/main" id="{EAD208E5-276B-A2F6-C0F4-C3FD682F8727}"/>
              </a:ext>
            </a:extLst>
          </p:cNvPr>
          <p:cNvSpPr>
            <a:spLocks noGrp="1"/>
          </p:cNvSpPr>
          <p:nvPr>
            <p:ph idx="1"/>
          </p:nvPr>
        </p:nvSpPr>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C00000"/>
                </a:solidFill>
                <a:effectLst/>
                <a:uLnTx/>
                <a:uFillTx/>
                <a:latin typeface="Calibri"/>
                <a:ea typeface="+mn-ea"/>
                <a:cs typeface="+mn-cs"/>
              </a:rPr>
              <a:t>Compounds capable of forming an enol react with imines from formaldehyde and a primary or secondary amine to yield β-</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aminoalkyl</a:t>
            </a:r>
            <a:r>
              <a:rPr kumimoji="0" lang="en-US" sz="2000" b="0" i="0" u="none" strike="noStrike" kern="1200" cap="none" spc="0" normalizeH="0" baseline="0" noProof="0" dirty="0">
                <a:ln>
                  <a:noFill/>
                </a:ln>
                <a:solidFill>
                  <a:srgbClr val="C00000"/>
                </a:solidFill>
                <a:effectLst/>
                <a:uLnTx/>
                <a:uFillTx/>
                <a:latin typeface="Calibri"/>
                <a:ea typeface="+mn-ea"/>
                <a:cs typeface="+mn-cs"/>
              </a:rPr>
              <a:t> carbonyl compounds called </a:t>
            </a:r>
            <a:r>
              <a:rPr kumimoji="0" lang="en-US" sz="2000" b="0" i="0" u="none" strike="noStrike" kern="1200" cap="none" spc="0" normalizeH="0" baseline="0" noProof="0" dirty="0" err="1">
                <a:ln>
                  <a:noFill/>
                </a:ln>
                <a:solidFill>
                  <a:srgbClr val="C00000"/>
                </a:solidFill>
                <a:effectLst/>
                <a:highlight>
                  <a:srgbClr val="FFFF00"/>
                </a:highlight>
                <a:uLnTx/>
                <a:uFillTx/>
                <a:latin typeface="Calibri"/>
                <a:ea typeface="+mn-ea"/>
                <a:cs typeface="+mn-cs"/>
              </a:rPr>
              <a:t>Mannich</a:t>
            </a:r>
            <a:r>
              <a:rPr kumimoji="0" lang="en-US" sz="2000" b="0" i="0" u="none" strike="noStrike" kern="1200" cap="none" spc="0" normalizeH="0" baseline="0" noProof="0" dirty="0">
                <a:ln>
                  <a:noFill/>
                </a:ln>
                <a:solidFill>
                  <a:srgbClr val="C00000"/>
                </a:solidFill>
                <a:effectLst/>
                <a:uLnTx/>
                <a:uFillTx/>
                <a:latin typeface="Calibri"/>
                <a:ea typeface="+mn-ea"/>
                <a:cs typeface="+mn-cs"/>
              </a:rPr>
              <a:t> bases. The following reaction of acetone, formaldehyde, and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diethylamine</a:t>
            </a:r>
            <a:r>
              <a:rPr kumimoji="0" lang="en-US" sz="2000" b="0" i="0" u="none" strike="noStrike" kern="1200" cap="none" spc="0" normalizeH="0" baseline="0" noProof="0" dirty="0">
                <a:ln>
                  <a:noFill/>
                </a:ln>
                <a:solidFill>
                  <a:srgbClr val="C00000"/>
                </a:solidFill>
                <a:effectLst/>
                <a:uLnTx/>
                <a:uFillTx/>
                <a:latin typeface="Calibri"/>
                <a:ea typeface="+mn-ea"/>
                <a:cs typeface="+mn-cs"/>
              </a:rPr>
              <a:t> is an example: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lang="en-US" dirty="0">
              <a:solidFill>
                <a:srgbClr val="C00000"/>
              </a:solidFill>
              <a:latin typeface="Calibri"/>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r" defTabSz="914400" rtl="1"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C00000"/>
                </a:solidFill>
                <a:effectLst/>
                <a:uLnTx/>
                <a:uFillTx/>
                <a:latin typeface="Calibri"/>
                <a:ea typeface="+mn-ea"/>
                <a:cs typeface="+mn-cs"/>
              </a:rPr>
              <a:t>The </a:t>
            </a:r>
            <a:r>
              <a:rPr kumimoji="0" lang="en-US" sz="2000" b="0" i="0" u="none" strike="noStrike" kern="1200" cap="none" spc="0" normalizeH="0" baseline="0" noProof="0" dirty="0" err="1">
                <a:ln>
                  <a:noFill/>
                </a:ln>
                <a:solidFill>
                  <a:srgbClr val="C00000"/>
                </a:solidFill>
                <a:effectLst/>
                <a:highlight>
                  <a:srgbClr val="FFFF00"/>
                </a:highlight>
                <a:uLnTx/>
                <a:uFillTx/>
                <a:latin typeface="Calibri"/>
                <a:ea typeface="+mn-ea"/>
                <a:cs typeface="+mn-cs"/>
              </a:rPr>
              <a:t>Mannich</a:t>
            </a:r>
            <a:r>
              <a:rPr kumimoji="0" lang="en-US" sz="2000" b="0" i="0" u="none" strike="noStrike" kern="1200" cap="none" spc="0" normalizeH="0" baseline="0" noProof="0" dirty="0">
                <a:ln>
                  <a:noFill/>
                </a:ln>
                <a:solidFill>
                  <a:srgbClr val="C00000"/>
                </a:solidFill>
                <a:effectLst/>
                <a:uLnTx/>
                <a:uFillTx/>
                <a:latin typeface="Calibri"/>
                <a:ea typeface="+mn-ea"/>
                <a:cs typeface="+mn-cs"/>
              </a:rPr>
              <a:t> reaction apparently proceeds through a variety of mechanisms depend </a:t>
            </a:r>
            <a:r>
              <a:rPr kumimoji="0" lang="en-US" sz="2000" b="0" i="0" u="none" strike="noStrike" kern="1200" cap="none" spc="0" normalizeH="0" baseline="0" noProof="0" dirty="0" err="1">
                <a:ln>
                  <a:noFill/>
                </a:ln>
                <a:solidFill>
                  <a:srgbClr val="C00000"/>
                </a:solidFill>
                <a:effectLst/>
                <a:uLnTx/>
                <a:uFillTx/>
                <a:latin typeface="Calibri"/>
                <a:ea typeface="+mn-ea"/>
                <a:cs typeface="+mn-cs"/>
              </a:rPr>
              <a:t>ing</a:t>
            </a:r>
            <a:r>
              <a:rPr kumimoji="0" lang="en-US" sz="2000" b="0" i="0" u="none" strike="noStrike" kern="1200" cap="none" spc="0" normalizeH="0" baseline="0" noProof="0" dirty="0">
                <a:ln>
                  <a:noFill/>
                </a:ln>
                <a:solidFill>
                  <a:srgbClr val="C00000"/>
                </a:solidFill>
                <a:effectLst/>
                <a:uLnTx/>
                <a:uFillTx/>
                <a:latin typeface="Calibri"/>
                <a:ea typeface="+mn-ea"/>
                <a:cs typeface="+mn-cs"/>
              </a:rPr>
              <a:t> on the reactants and the conditions that are employed. The mechanism below appears to operate in neutral or acidic media. Note the aspects in common with imine formation and with reactions of enols and carbonyl groups.</a:t>
            </a:r>
            <a:endParaRPr kumimoji="0" lang="ar-IQ" sz="20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indent="0">
              <a:buNone/>
            </a:pPr>
            <a:endParaRPr lang="ar-IQ" dirty="0">
              <a:solidFill>
                <a:srgbClr val="C00000"/>
              </a:solidFill>
            </a:endParaRPr>
          </a:p>
        </p:txBody>
      </p:sp>
      <p:pic>
        <p:nvPicPr>
          <p:cNvPr id="5" name="صورة 4">
            <a:extLst>
              <a:ext uri="{FF2B5EF4-FFF2-40B4-BE49-F238E27FC236}">
                <a16:creationId xmlns:a16="http://schemas.microsoft.com/office/drawing/2014/main" id="{88E221E2-5232-0E76-B65C-F3EC916C4102}"/>
              </a:ext>
            </a:extLst>
          </p:cNvPr>
          <p:cNvPicPr>
            <a:picLocks noChangeAspect="1"/>
          </p:cNvPicPr>
          <p:nvPr/>
        </p:nvPicPr>
        <p:blipFill>
          <a:blip r:embed="rId2"/>
          <a:stretch>
            <a:fillRect/>
          </a:stretch>
        </p:blipFill>
        <p:spPr>
          <a:xfrm>
            <a:off x="1406686" y="3429000"/>
            <a:ext cx="6396955" cy="1108072"/>
          </a:xfrm>
          <a:prstGeom prst="rect">
            <a:avLst/>
          </a:prstGeom>
        </p:spPr>
      </p:pic>
    </p:spTree>
    <p:extLst>
      <p:ext uri="{BB962C8B-B14F-4D97-AF65-F5344CB8AC3E}">
        <p14:creationId xmlns:p14="http://schemas.microsoft.com/office/powerpoint/2010/main" val="9938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A0823F-8D4B-CE0F-D335-2DB587892CA2}"/>
              </a:ext>
            </a:extLst>
          </p:cNvPr>
          <p:cNvSpPr>
            <a:spLocks noGrp="1"/>
          </p:cNvSpPr>
          <p:nvPr>
            <p:ph type="title"/>
          </p:nvPr>
        </p:nvSpPr>
        <p:spPr>
          <a:xfrm>
            <a:off x="2123728" y="836712"/>
            <a:ext cx="5410944" cy="914400"/>
          </a:xfrm>
        </p:spPr>
        <p:txBody>
          <a:bodyPr/>
          <a:lstStyle/>
          <a:p>
            <a:r>
              <a:rPr lang="en-US" dirty="0"/>
              <a:t>Resonance </a:t>
            </a:r>
            <a:endParaRPr lang="ar-IQ" dirty="0"/>
          </a:p>
        </p:txBody>
      </p:sp>
      <p:sp>
        <p:nvSpPr>
          <p:cNvPr id="3" name="عنصر نائب للمحتوى 2">
            <a:extLst>
              <a:ext uri="{FF2B5EF4-FFF2-40B4-BE49-F238E27FC236}">
                <a16:creationId xmlns:a16="http://schemas.microsoft.com/office/drawing/2014/main" id="{B7500966-A2DC-FF90-1C37-3C226FF5D516}"/>
              </a:ext>
            </a:extLst>
          </p:cNvPr>
          <p:cNvSpPr>
            <a:spLocks noGrp="1"/>
          </p:cNvSpPr>
          <p:nvPr>
            <p:ph idx="1"/>
          </p:nvPr>
        </p:nvSpPr>
        <p:spPr/>
        <p:txBody>
          <a:bodyPr/>
          <a:lstStyle/>
          <a:p>
            <a:pPr marL="0" indent="0" algn="just" rtl="0">
              <a:buNone/>
            </a:pPr>
            <a:r>
              <a:rPr lang="en-US" dirty="0">
                <a:solidFill>
                  <a:srgbClr val="C00000"/>
                </a:solidFill>
              </a:rPr>
              <a:t>In case of allylic and aromatic systems, the carbanion exhibits a positive </a:t>
            </a:r>
            <a:r>
              <a:rPr lang="en-US" dirty="0" err="1">
                <a:solidFill>
                  <a:srgbClr val="C00000"/>
                </a:solidFill>
              </a:rPr>
              <a:t>mesomeric</a:t>
            </a:r>
            <a:r>
              <a:rPr lang="en-US" dirty="0">
                <a:solidFill>
                  <a:srgbClr val="C00000"/>
                </a:solidFill>
              </a:rPr>
              <a:t> effect +M. In the example bellow, cyclopenta-2,4-dien-1-ide is stable because it is an aromatic ring where the negative charge is shared between five carbon atom.</a:t>
            </a:r>
            <a:endParaRPr lang="ar-IQ" dirty="0">
              <a:solidFill>
                <a:srgbClr val="C00000"/>
              </a:solidFill>
            </a:endParaRPr>
          </a:p>
        </p:txBody>
      </p:sp>
      <p:pic>
        <p:nvPicPr>
          <p:cNvPr id="5" name="صورة 4">
            <a:extLst>
              <a:ext uri="{FF2B5EF4-FFF2-40B4-BE49-F238E27FC236}">
                <a16:creationId xmlns:a16="http://schemas.microsoft.com/office/drawing/2014/main" id="{35EBBCCB-E5D0-D3CF-E097-D9FCE155D3C5}"/>
              </a:ext>
            </a:extLst>
          </p:cNvPr>
          <p:cNvPicPr>
            <a:picLocks noChangeAspect="1"/>
          </p:cNvPicPr>
          <p:nvPr/>
        </p:nvPicPr>
        <p:blipFill>
          <a:blip r:embed="rId2"/>
          <a:stretch>
            <a:fillRect/>
          </a:stretch>
        </p:blipFill>
        <p:spPr>
          <a:xfrm>
            <a:off x="971600" y="3573016"/>
            <a:ext cx="7596336" cy="1782891"/>
          </a:xfrm>
          <a:prstGeom prst="rect">
            <a:avLst/>
          </a:prstGeom>
        </p:spPr>
      </p:pic>
    </p:spTree>
    <p:extLst>
      <p:ext uri="{BB962C8B-B14F-4D97-AF65-F5344CB8AC3E}">
        <p14:creationId xmlns:p14="http://schemas.microsoft.com/office/powerpoint/2010/main" val="3239984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265333-B902-7FC1-BD7D-3098D9523775}"/>
              </a:ext>
            </a:extLst>
          </p:cNvPr>
          <p:cNvSpPr>
            <a:spLocks noGrp="1"/>
          </p:cNvSpPr>
          <p:nvPr>
            <p:ph type="title"/>
          </p:nvPr>
        </p:nvSpPr>
        <p:spPr>
          <a:xfrm>
            <a:off x="1276110" y="620688"/>
            <a:ext cx="7427168" cy="914400"/>
          </a:xfrm>
        </p:spPr>
        <p:txBody>
          <a:bodyPr/>
          <a:lstStyle/>
          <a:p>
            <a:r>
              <a:rPr lang="en-US" dirty="0"/>
              <a:t>Mechanism of </a:t>
            </a:r>
            <a:r>
              <a:rPr lang="en-US" dirty="0" err="1"/>
              <a:t>Mannich</a:t>
            </a:r>
            <a:r>
              <a:rPr lang="en-US" dirty="0"/>
              <a:t> reaction</a:t>
            </a:r>
            <a:endParaRPr lang="ar-IQ" dirty="0"/>
          </a:p>
        </p:txBody>
      </p:sp>
      <p:pic>
        <p:nvPicPr>
          <p:cNvPr id="5" name="عنصر نائب للمحتوى 4">
            <a:extLst>
              <a:ext uri="{FF2B5EF4-FFF2-40B4-BE49-F238E27FC236}">
                <a16:creationId xmlns:a16="http://schemas.microsoft.com/office/drawing/2014/main" id="{7E2931B5-AF76-4F08-5002-181A57F0ABC9}"/>
              </a:ext>
            </a:extLst>
          </p:cNvPr>
          <p:cNvPicPr>
            <a:picLocks noGrp="1" noChangeAspect="1"/>
          </p:cNvPicPr>
          <p:nvPr>
            <p:ph idx="1"/>
          </p:nvPr>
        </p:nvPicPr>
        <p:blipFill>
          <a:blip r:embed="rId2"/>
          <a:stretch>
            <a:fillRect/>
          </a:stretch>
        </p:blipFill>
        <p:spPr>
          <a:xfrm>
            <a:off x="29661" y="1700808"/>
            <a:ext cx="9084677" cy="4248472"/>
          </a:xfrm>
        </p:spPr>
      </p:pic>
    </p:spTree>
    <p:extLst>
      <p:ext uri="{BB962C8B-B14F-4D97-AF65-F5344CB8AC3E}">
        <p14:creationId xmlns:p14="http://schemas.microsoft.com/office/powerpoint/2010/main" val="1604276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B9F146-9D4F-B741-C31E-84A23A1C5D57}"/>
              </a:ext>
            </a:extLst>
          </p:cNvPr>
          <p:cNvSpPr>
            <a:spLocks noGrp="1"/>
          </p:cNvSpPr>
          <p:nvPr>
            <p:ph type="title"/>
          </p:nvPr>
        </p:nvSpPr>
        <p:spPr>
          <a:xfrm>
            <a:off x="1691680" y="836712"/>
            <a:ext cx="6923112" cy="648072"/>
          </a:xfrm>
        </p:spPr>
        <p:txBody>
          <a:bodyPr/>
          <a:lstStyle/>
          <a:p>
            <a:r>
              <a:rPr lang="en-US" sz="3600" dirty="0">
                <a:latin typeface="+mj-lt"/>
                <a:cs typeface="Dubai Medium" panose="020B0603030403030204" pitchFamily="34" charset="-78"/>
              </a:rPr>
              <a:t>The Acetoacetic Ester Synthesis </a:t>
            </a:r>
            <a:endParaRPr lang="ar-IQ" sz="3600" dirty="0">
              <a:latin typeface="+mj-lt"/>
              <a:cs typeface="Dubai Medium" panose="020B0603030403030204" pitchFamily="34" charset="-78"/>
            </a:endParaRPr>
          </a:p>
        </p:txBody>
      </p:sp>
      <p:sp>
        <p:nvSpPr>
          <p:cNvPr id="3" name="عنصر نائب للمحتوى 2">
            <a:extLst>
              <a:ext uri="{FF2B5EF4-FFF2-40B4-BE49-F238E27FC236}">
                <a16:creationId xmlns:a16="http://schemas.microsoft.com/office/drawing/2014/main" id="{2F1052DA-A29A-E57C-9CD6-E5A8F8EA03C0}"/>
              </a:ext>
            </a:extLst>
          </p:cNvPr>
          <p:cNvSpPr>
            <a:spLocks noGrp="1"/>
          </p:cNvSpPr>
          <p:nvPr>
            <p:ph idx="1"/>
          </p:nvPr>
        </p:nvSpPr>
        <p:spPr>
          <a:xfrm>
            <a:off x="457200" y="1556792"/>
            <a:ext cx="8229600" cy="5072608"/>
          </a:xfrm>
        </p:spPr>
        <p:txBody>
          <a:bodyPr/>
          <a:lstStyle/>
          <a:p>
            <a:pPr marL="0" indent="0" algn="just" rtl="0">
              <a:buNone/>
            </a:pPr>
            <a:r>
              <a:rPr lang="en-US" dirty="0">
                <a:solidFill>
                  <a:srgbClr val="C00000"/>
                </a:solidFill>
              </a:rPr>
              <a:t>The acetoacetic ester synthesis is a useful technique that converts an alkyl halide into a methyl ketone with the introduction of three new carbon atoms.</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This process is very similar to the malonic ester synthesis except that the key reagent is ethyl acetoacetate rather than diethyl malonate.</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Ethyl acetoacetate is very similar in structure to diethyl malonate, but one of the ester groups has been replaced with a ketone group.</a:t>
            </a:r>
            <a:endParaRPr lang="ar-IQ" dirty="0">
              <a:solidFill>
                <a:srgbClr val="C00000"/>
              </a:solidFill>
            </a:endParaRPr>
          </a:p>
        </p:txBody>
      </p:sp>
      <p:pic>
        <p:nvPicPr>
          <p:cNvPr id="5" name="صورة 4">
            <a:extLst>
              <a:ext uri="{FF2B5EF4-FFF2-40B4-BE49-F238E27FC236}">
                <a16:creationId xmlns:a16="http://schemas.microsoft.com/office/drawing/2014/main" id="{DF837990-0011-149B-FB88-7C01CC66658A}"/>
              </a:ext>
            </a:extLst>
          </p:cNvPr>
          <p:cNvPicPr>
            <a:picLocks noChangeAspect="1"/>
          </p:cNvPicPr>
          <p:nvPr/>
        </p:nvPicPr>
        <p:blipFill>
          <a:blip r:embed="rId2"/>
          <a:stretch>
            <a:fillRect/>
          </a:stretch>
        </p:blipFill>
        <p:spPr>
          <a:xfrm>
            <a:off x="3203848" y="2348880"/>
            <a:ext cx="2986831" cy="975979"/>
          </a:xfrm>
          <a:prstGeom prst="rect">
            <a:avLst/>
          </a:prstGeom>
          <a:ln w="19050">
            <a:solidFill>
              <a:schemeClr val="accent1"/>
            </a:solidFill>
          </a:ln>
        </p:spPr>
      </p:pic>
      <p:pic>
        <p:nvPicPr>
          <p:cNvPr id="7" name="صورة 6">
            <a:extLst>
              <a:ext uri="{FF2B5EF4-FFF2-40B4-BE49-F238E27FC236}">
                <a16:creationId xmlns:a16="http://schemas.microsoft.com/office/drawing/2014/main" id="{A6EF4356-6FE3-E281-F837-884D907B3B47}"/>
              </a:ext>
            </a:extLst>
          </p:cNvPr>
          <p:cNvPicPr>
            <a:picLocks noChangeAspect="1"/>
          </p:cNvPicPr>
          <p:nvPr/>
        </p:nvPicPr>
        <p:blipFill>
          <a:blip r:embed="rId3"/>
          <a:stretch>
            <a:fillRect/>
          </a:stretch>
        </p:blipFill>
        <p:spPr>
          <a:xfrm>
            <a:off x="2843808" y="4130177"/>
            <a:ext cx="3816424" cy="1171973"/>
          </a:xfrm>
          <a:prstGeom prst="rect">
            <a:avLst/>
          </a:prstGeom>
          <a:ln w="19050">
            <a:solidFill>
              <a:schemeClr val="accent1"/>
            </a:solidFill>
          </a:ln>
        </p:spPr>
      </p:pic>
    </p:spTree>
    <p:extLst>
      <p:ext uri="{BB962C8B-B14F-4D97-AF65-F5344CB8AC3E}">
        <p14:creationId xmlns:p14="http://schemas.microsoft.com/office/powerpoint/2010/main" val="1353026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03B9EB-B4BF-88FD-640F-18A379E4049D}"/>
              </a:ext>
            </a:extLst>
          </p:cNvPr>
          <p:cNvSpPr>
            <a:spLocks noGrp="1"/>
          </p:cNvSpPr>
          <p:nvPr>
            <p:ph type="title"/>
          </p:nvPr>
        </p:nvSpPr>
        <p:spPr>
          <a:xfrm>
            <a:off x="1691680" y="842550"/>
            <a:ext cx="6629400" cy="684791"/>
          </a:xfrm>
        </p:spPr>
        <p:txBody>
          <a:bodyPr/>
          <a:lstStyle/>
          <a:p>
            <a:r>
              <a:rPr kumimoji="0" lang="en-US" sz="3600" b="0" i="0" u="none" strike="noStrike" kern="1200" cap="none" spc="0" normalizeH="0" baseline="0" noProof="0" dirty="0">
                <a:ln>
                  <a:noFill/>
                </a:ln>
                <a:solidFill>
                  <a:prstClr val="black"/>
                </a:solidFill>
                <a:effectLst/>
                <a:uLnTx/>
                <a:uFillTx/>
                <a:latin typeface="Calibri"/>
                <a:ea typeface="+mj-ea"/>
                <a:cs typeface="Dubai Medium" panose="020B0603030403030204" pitchFamily="34" charset="-78"/>
              </a:rPr>
              <a:t>The Acetoacetic Ester Synthesis </a:t>
            </a:r>
            <a:endParaRPr lang="ar-IQ" dirty="0"/>
          </a:p>
        </p:txBody>
      </p:sp>
      <p:sp>
        <p:nvSpPr>
          <p:cNvPr id="3" name="عنصر نائب للمحتوى 2">
            <a:extLst>
              <a:ext uri="{FF2B5EF4-FFF2-40B4-BE49-F238E27FC236}">
                <a16:creationId xmlns:a16="http://schemas.microsoft.com/office/drawing/2014/main" id="{A57ABBAE-9036-57E6-FA3E-95E1ED05E7B1}"/>
              </a:ext>
            </a:extLst>
          </p:cNvPr>
          <p:cNvSpPr>
            <a:spLocks noGrp="1"/>
          </p:cNvSpPr>
          <p:nvPr>
            <p:ph idx="1"/>
          </p:nvPr>
        </p:nvSpPr>
        <p:spPr>
          <a:xfrm>
            <a:off x="457200" y="1484784"/>
            <a:ext cx="8579296" cy="5256584"/>
          </a:xfrm>
        </p:spPr>
        <p:txBody>
          <a:bodyPr/>
          <a:lstStyle/>
          <a:p>
            <a:pPr marL="0" indent="0" algn="just" rtl="0">
              <a:buNone/>
            </a:pPr>
            <a:r>
              <a:rPr lang="en-US" dirty="0">
                <a:solidFill>
                  <a:srgbClr val="C00000"/>
                </a:solidFill>
              </a:rPr>
              <a:t>The first step of the acetoacetic ester synthesis is analogous to the first step of the malonic ester synthesis. Ethyl acetoacetate is first deprotonated, forming a doubly stabilized enolate.</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This enolate is then treated with an alkyl halide (RX), resulting in an alkylation step. </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Treatment with aqueous acid then results in hydrolysis of the ester group. </a:t>
            </a:r>
          </a:p>
          <a:p>
            <a:pPr marL="0" indent="0" algn="just" rtl="0">
              <a:buNone/>
            </a:pPr>
            <a:endParaRPr lang="en-US" dirty="0">
              <a:solidFill>
                <a:srgbClr val="C00000"/>
              </a:solidFill>
            </a:endParaRPr>
          </a:p>
          <a:p>
            <a:pPr marL="0" indent="0" algn="just" rtl="0">
              <a:buNone/>
            </a:pPr>
            <a:endParaRPr lang="en-US" dirty="0">
              <a:solidFill>
                <a:srgbClr val="C00000"/>
              </a:solidFill>
            </a:endParaRPr>
          </a:p>
        </p:txBody>
      </p:sp>
      <p:pic>
        <p:nvPicPr>
          <p:cNvPr id="5" name="صورة 4">
            <a:extLst>
              <a:ext uri="{FF2B5EF4-FFF2-40B4-BE49-F238E27FC236}">
                <a16:creationId xmlns:a16="http://schemas.microsoft.com/office/drawing/2014/main" id="{6566EE7E-3411-83F3-4F62-FAE8BBB3D7EA}"/>
              </a:ext>
            </a:extLst>
          </p:cNvPr>
          <p:cNvPicPr>
            <a:picLocks noChangeAspect="1"/>
          </p:cNvPicPr>
          <p:nvPr/>
        </p:nvPicPr>
        <p:blipFill>
          <a:blip r:embed="rId2"/>
          <a:stretch>
            <a:fillRect/>
          </a:stretch>
        </p:blipFill>
        <p:spPr>
          <a:xfrm>
            <a:off x="3507772" y="2332409"/>
            <a:ext cx="3303066" cy="1096591"/>
          </a:xfrm>
          <a:prstGeom prst="rect">
            <a:avLst/>
          </a:prstGeom>
          <a:ln w="19050">
            <a:solidFill>
              <a:schemeClr val="accent1"/>
            </a:solidFill>
          </a:ln>
        </p:spPr>
      </p:pic>
      <p:pic>
        <p:nvPicPr>
          <p:cNvPr id="7" name="صورة 6">
            <a:extLst>
              <a:ext uri="{FF2B5EF4-FFF2-40B4-BE49-F238E27FC236}">
                <a16:creationId xmlns:a16="http://schemas.microsoft.com/office/drawing/2014/main" id="{66D96966-0E8A-36AA-7893-01B13E6B7818}"/>
              </a:ext>
            </a:extLst>
          </p:cNvPr>
          <p:cNvPicPr>
            <a:picLocks noChangeAspect="1"/>
          </p:cNvPicPr>
          <p:nvPr/>
        </p:nvPicPr>
        <p:blipFill>
          <a:blip r:embed="rId3"/>
          <a:stretch>
            <a:fillRect/>
          </a:stretch>
        </p:blipFill>
        <p:spPr>
          <a:xfrm>
            <a:off x="3369374" y="4134571"/>
            <a:ext cx="3579862" cy="1087218"/>
          </a:xfrm>
          <a:prstGeom prst="rect">
            <a:avLst/>
          </a:prstGeom>
          <a:ln w="19050">
            <a:solidFill>
              <a:schemeClr val="accent1"/>
            </a:solidFill>
          </a:ln>
        </p:spPr>
      </p:pic>
      <p:pic>
        <p:nvPicPr>
          <p:cNvPr id="9" name="صورة 8">
            <a:extLst>
              <a:ext uri="{FF2B5EF4-FFF2-40B4-BE49-F238E27FC236}">
                <a16:creationId xmlns:a16="http://schemas.microsoft.com/office/drawing/2014/main" id="{9B653EAA-F135-0EB2-9E40-F001DDD7A394}"/>
              </a:ext>
            </a:extLst>
          </p:cNvPr>
          <p:cNvPicPr>
            <a:picLocks noChangeAspect="1"/>
          </p:cNvPicPr>
          <p:nvPr/>
        </p:nvPicPr>
        <p:blipFill>
          <a:blip r:embed="rId4"/>
          <a:stretch>
            <a:fillRect/>
          </a:stretch>
        </p:blipFill>
        <p:spPr>
          <a:xfrm>
            <a:off x="3518188" y="5776417"/>
            <a:ext cx="3129905" cy="964951"/>
          </a:xfrm>
          <a:prstGeom prst="rect">
            <a:avLst/>
          </a:prstGeom>
          <a:ln w="19050">
            <a:solidFill>
              <a:schemeClr val="accent1"/>
            </a:solidFill>
          </a:ln>
        </p:spPr>
      </p:pic>
    </p:spTree>
    <p:extLst>
      <p:ext uri="{BB962C8B-B14F-4D97-AF65-F5344CB8AC3E}">
        <p14:creationId xmlns:p14="http://schemas.microsoft.com/office/powerpoint/2010/main" val="1568592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C3CC6B-8CCE-CC41-1FA1-54A5BB930FB4}"/>
              </a:ext>
            </a:extLst>
          </p:cNvPr>
          <p:cNvSpPr>
            <a:spLocks noGrp="1"/>
          </p:cNvSpPr>
          <p:nvPr>
            <p:ph type="title"/>
          </p:nvPr>
        </p:nvSpPr>
        <p:spPr>
          <a:xfrm>
            <a:off x="1979712" y="836712"/>
            <a:ext cx="6629400" cy="504056"/>
          </a:xfrm>
        </p:spPr>
        <p:txBody>
          <a:bodyPr/>
          <a:lstStyle/>
          <a:p>
            <a:r>
              <a:rPr kumimoji="0" lang="en-US" sz="3600" b="0" i="0" u="none" strike="noStrike" kern="1200" cap="none" spc="0" normalizeH="0" baseline="0" noProof="0" dirty="0">
                <a:ln>
                  <a:noFill/>
                </a:ln>
                <a:solidFill>
                  <a:prstClr val="black"/>
                </a:solidFill>
                <a:effectLst/>
                <a:uLnTx/>
                <a:uFillTx/>
                <a:latin typeface="Calibri"/>
                <a:ea typeface="+mj-ea"/>
                <a:cs typeface="Dubai Medium" panose="020B0603030403030204" pitchFamily="34" charset="-78"/>
              </a:rPr>
              <a:t>The Acetoacetic Ester Synthesis </a:t>
            </a:r>
            <a:endParaRPr lang="ar-IQ" dirty="0"/>
          </a:p>
        </p:txBody>
      </p:sp>
      <p:sp>
        <p:nvSpPr>
          <p:cNvPr id="3" name="عنصر نائب للمحتوى 2">
            <a:extLst>
              <a:ext uri="{FF2B5EF4-FFF2-40B4-BE49-F238E27FC236}">
                <a16:creationId xmlns:a16="http://schemas.microsoft.com/office/drawing/2014/main" id="{E23516A3-C11E-FA1C-164D-9B06A8193232}"/>
              </a:ext>
            </a:extLst>
          </p:cNvPr>
          <p:cNvSpPr>
            <a:spLocks noGrp="1"/>
          </p:cNvSpPr>
          <p:nvPr>
            <p:ph idx="1"/>
          </p:nvPr>
        </p:nvSpPr>
        <p:spPr>
          <a:xfrm>
            <a:off x="457200" y="1484784"/>
            <a:ext cx="8291264" cy="5144616"/>
          </a:xfrm>
        </p:spPr>
        <p:txBody>
          <a:bodyPr/>
          <a:lstStyle/>
          <a:p>
            <a:pPr marL="0" marR="0" lvl="0" indent="0" algn="just"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a:ln>
                  <a:noFill/>
                </a:ln>
                <a:solidFill>
                  <a:srgbClr val="C00000"/>
                </a:solidFill>
                <a:effectLst/>
                <a:uLnTx/>
                <a:uFillTx/>
                <a:latin typeface="Calibri"/>
                <a:ea typeface="+mn-ea"/>
                <a:cs typeface="+mn-cs"/>
              </a:rPr>
              <a:t>If hydrolysis is performed at an elevated temperature, the resulting β-keto acid will undergo decarboxylation to produce a ketone and carbon dioxide.</a:t>
            </a:r>
            <a:endParaRPr kumimoji="0" lang="ar-IQ" sz="2000" b="0"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buNone/>
            </a:pPr>
            <a:endParaRPr lang="en-US" dirty="0">
              <a:solidFill>
                <a:srgbClr val="C00000"/>
              </a:solidFill>
            </a:endParaRPr>
          </a:p>
          <a:p>
            <a:pPr marL="0" indent="0" algn="just" rtl="0">
              <a:buNone/>
            </a:pPr>
            <a:r>
              <a:rPr lang="en-US" dirty="0">
                <a:solidFill>
                  <a:srgbClr val="C00000"/>
                </a:solidFill>
              </a:rPr>
              <a:t>This process is very similar to the process we discussed for 1,3-dicarboxylic acids. A pericyclic reaction forms an enol, which then undergoes tautomerization to form a ketone. Decarboxylation can occur because the carboxylic acid exhibits a carbonyl group in the β position, which enables the pericyclic reaction shown above. Below is an example of an acetoacetic ester synthesis.</a:t>
            </a:r>
            <a:endParaRPr lang="ar-IQ" dirty="0">
              <a:solidFill>
                <a:srgbClr val="C00000"/>
              </a:solidFill>
            </a:endParaRPr>
          </a:p>
        </p:txBody>
      </p:sp>
      <p:pic>
        <p:nvPicPr>
          <p:cNvPr id="5" name="صورة 4">
            <a:extLst>
              <a:ext uri="{FF2B5EF4-FFF2-40B4-BE49-F238E27FC236}">
                <a16:creationId xmlns:a16="http://schemas.microsoft.com/office/drawing/2014/main" id="{913BAA24-9DB8-5A43-2AF4-D41BC59D2799}"/>
              </a:ext>
            </a:extLst>
          </p:cNvPr>
          <p:cNvPicPr>
            <a:picLocks noChangeAspect="1"/>
          </p:cNvPicPr>
          <p:nvPr/>
        </p:nvPicPr>
        <p:blipFill>
          <a:blip r:embed="rId2"/>
          <a:stretch>
            <a:fillRect/>
          </a:stretch>
        </p:blipFill>
        <p:spPr>
          <a:xfrm>
            <a:off x="2555776" y="2420888"/>
            <a:ext cx="4557886" cy="1152494"/>
          </a:xfrm>
          <a:prstGeom prst="rect">
            <a:avLst/>
          </a:prstGeom>
          <a:ln w="19050">
            <a:solidFill>
              <a:schemeClr val="accent1"/>
            </a:solidFill>
          </a:ln>
        </p:spPr>
      </p:pic>
      <p:pic>
        <p:nvPicPr>
          <p:cNvPr id="7" name="صورة 6">
            <a:extLst>
              <a:ext uri="{FF2B5EF4-FFF2-40B4-BE49-F238E27FC236}">
                <a16:creationId xmlns:a16="http://schemas.microsoft.com/office/drawing/2014/main" id="{C3D5D2E7-5E88-F4B4-8F01-B678776F2368}"/>
              </a:ext>
            </a:extLst>
          </p:cNvPr>
          <p:cNvPicPr>
            <a:picLocks noChangeAspect="1"/>
          </p:cNvPicPr>
          <p:nvPr/>
        </p:nvPicPr>
        <p:blipFill>
          <a:blip r:embed="rId3"/>
          <a:stretch>
            <a:fillRect/>
          </a:stretch>
        </p:blipFill>
        <p:spPr>
          <a:xfrm>
            <a:off x="2949724" y="5247007"/>
            <a:ext cx="4163938" cy="1399742"/>
          </a:xfrm>
          <a:prstGeom prst="rect">
            <a:avLst/>
          </a:prstGeom>
          <a:ln w="19050">
            <a:solidFill>
              <a:schemeClr val="accent1"/>
            </a:solidFill>
          </a:ln>
        </p:spPr>
      </p:pic>
    </p:spTree>
    <p:extLst>
      <p:ext uri="{BB962C8B-B14F-4D97-AF65-F5344CB8AC3E}">
        <p14:creationId xmlns:p14="http://schemas.microsoft.com/office/powerpoint/2010/main" val="610008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BD9E42-F9DC-4C03-93B8-36E1A3753203}"/>
              </a:ext>
            </a:extLst>
          </p:cNvPr>
          <p:cNvSpPr>
            <a:spLocks noGrp="1"/>
          </p:cNvSpPr>
          <p:nvPr>
            <p:ph type="title"/>
          </p:nvPr>
        </p:nvSpPr>
        <p:spPr>
          <a:xfrm>
            <a:off x="1907704" y="794812"/>
            <a:ext cx="6629400" cy="617964"/>
          </a:xfrm>
        </p:spPr>
        <p:txBody>
          <a:bodyPr/>
          <a:lstStyle/>
          <a:p>
            <a:r>
              <a:rPr kumimoji="0" lang="en-US" sz="3600" b="0" i="0" u="none" strike="noStrike" kern="1200" cap="none" spc="0" normalizeH="0" baseline="0" noProof="0" dirty="0">
                <a:ln>
                  <a:noFill/>
                </a:ln>
                <a:solidFill>
                  <a:prstClr val="black"/>
                </a:solidFill>
                <a:effectLst/>
                <a:uLnTx/>
                <a:uFillTx/>
                <a:latin typeface="Calibri"/>
                <a:ea typeface="+mj-ea"/>
                <a:cs typeface="Dubai Medium" panose="020B0603030403030204" pitchFamily="34" charset="-78"/>
              </a:rPr>
              <a:t>The Acetoacetic Ester Synthesis </a:t>
            </a:r>
            <a:endParaRPr lang="ar-IQ" dirty="0"/>
          </a:p>
        </p:txBody>
      </p:sp>
      <p:sp>
        <p:nvSpPr>
          <p:cNvPr id="3" name="عنصر نائب للمحتوى 2">
            <a:extLst>
              <a:ext uri="{FF2B5EF4-FFF2-40B4-BE49-F238E27FC236}">
                <a16:creationId xmlns:a16="http://schemas.microsoft.com/office/drawing/2014/main" id="{F230F4FD-D192-5ECB-9E3F-B0A5ED1836EB}"/>
              </a:ext>
            </a:extLst>
          </p:cNvPr>
          <p:cNvSpPr>
            <a:spLocks noGrp="1"/>
          </p:cNvSpPr>
          <p:nvPr>
            <p:ph idx="1"/>
          </p:nvPr>
        </p:nvSpPr>
        <p:spPr>
          <a:xfrm>
            <a:off x="395536" y="1412776"/>
            <a:ext cx="8496944" cy="5216624"/>
          </a:xfrm>
        </p:spPr>
        <p:txBody>
          <a:bodyPr/>
          <a:lstStyle/>
          <a:p>
            <a:pPr marL="0" indent="0" algn="just" rtl="0">
              <a:buNone/>
            </a:pPr>
            <a:r>
              <a:rPr lang="en-US" dirty="0">
                <a:solidFill>
                  <a:srgbClr val="C00000"/>
                </a:solidFill>
              </a:rPr>
              <a:t>Notice the similarity to the malonic ester synthesis. Ethyl acetoacetate is the starting material. It is first deprotonated, then treated with an alkyl halide, and then treated with aqueous acid at elevated temperature. Ethyl acetoacetate can also be dialkylated, followed by treatment with aqueous acid, to produce ketones as follows:</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In this reaction sequence, ethyl acetoacetate is alkylated twice, each time with a different alkyl group. Then, hydrolysis followed by decarboxylation produces a derivative of acetone in which two alkyl groups are positioned at the α position. Why is it necessary to use an acetoacetic ester synthesis instead of simply treating the enolate of acetone with an alkyl halide? Wouldn’t that be a more direct method for preparing substituted acetones? There are two answers to this question: (1) Direct alkylation of enolates is often difficult to achieve in good yields and (2) enolates are not only strong nucleophiles, but they are also strong bases, and as a result, enolates can react with alkyl halides to produce elimination products.</a:t>
            </a:r>
            <a:endParaRPr lang="ar-IQ" dirty="0">
              <a:solidFill>
                <a:srgbClr val="C00000"/>
              </a:solidFill>
            </a:endParaRPr>
          </a:p>
        </p:txBody>
      </p:sp>
      <p:pic>
        <p:nvPicPr>
          <p:cNvPr id="5" name="صورة 4">
            <a:extLst>
              <a:ext uri="{FF2B5EF4-FFF2-40B4-BE49-F238E27FC236}">
                <a16:creationId xmlns:a16="http://schemas.microsoft.com/office/drawing/2014/main" id="{4A4F98D2-3555-A809-88F8-A64FE36F5816}"/>
              </a:ext>
            </a:extLst>
          </p:cNvPr>
          <p:cNvPicPr>
            <a:picLocks noChangeAspect="1"/>
          </p:cNvPicPr>
          <p:nvPr/>
        </p:nvPicPr>
        <p:blipFill>
          <a:blip r:embed="rId2"/>
          <a:stretch>
            <a:fillRect/>
          </a:stretch>
        </p:blipFill>
        <p:spPr>
          <a:xfrm>
            <a:off x="2699792" y="2708920"/>
            <a:ext cx="5490567" cy="1056413"/>
          </a:xfrm>
          <a:prstGeom prst="rect">
            <a:avLst/>
          </a:prstGeom>
          <a:ln w="19050">
            <a:solidFill>
              <a:schemeClr val="accent1"/>
            </a:solidFill>
          </a:ln>
        </p:spPr>
      </p:pic>
    </p:spTree>
    <p:extLst>
      <p:ext uri="{BB962C8B-B14F-4D97-AF65-F5344CB8AC3E}">
        <p14:creationId xmlns:p14="http://schemas.microsoft.com/office/powerpoint/2010/main" val="2685760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04D6EB5E-2309-4536-AC35-106A59939B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836712"/>
            <a:ext cx="5590128" cy="5936178"/>
          </a:xfrm>
          <a:solidFill>
            <a:schemeClr val="accent1"/>
          </a:solidFill>
          <a:ln w="19050">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6" name="حبر 5">
                <a:extLst>
                  <a:ext uri="{FF2B5EF4-FFF2-40B4-BE49-F238E27FC236}">
                    <a16:creationId xmlns:a16="http://schemas.microsoft.com/office/drawing/2014/main" id="{80BB6108-4220-85A6-D44F-867584F1EE6C}"/>
                  </a:ext>
                </a:extLst>
              </p14:cNvPr>
              <p14:cNvContentPartPr/>
              <p14:nvPr/>
            </p14:nvContentPartPr>
            <p14:xfrm>
              <a:off x="8477735" y="5345100"/>
              <a:ext cx="369360" cy="894240"/>
            </p14:xfrm>
          </p:contentPart>
        </mc:Choice>
        <mc:Fallback xmlns="">
          <p:pic>
            <p:nvPicPr>
              <p:cNvPr id="6" name="حبر 5">
                <a:extLst>
                  <a:ext uri="{FF2B5EF4-FFF2-40B4-BE49-F238E27FC236}">
                    <a16:creationId xmlns:a16="http://schemas.microsoft.com/office/drawing/2014/main" id="{80BB6108-4220-85A6-D44F-867584F1EE6C}"/>
                  </a:ext>
                </a:extLst>
              </p:cNvPr>
              <p:cNvPicPr/>
              <p:nvPr/>
            </p:nvPicPr>
            <p:blipFill>
              <a:blip r:embed="rId4"/>
              <a:stretch>
                <a:fillRect/>
              </a:stretch>
            </p:blipFill>
            <p:spPr>
              <a:xfrm>
                <a:off x="8415095" y="5282460"/>
                <a:ext cx="495000" cy="101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حبر 6">
                <a:extLst>
                  <a:ext uri="{FF2B5EF4-FFF2-40B4-BE49-F238E27FC236}">
                    <a16:creationId xmlns:a16="http://schemas.microsoft.com/office/drawing/2014/main" id="{B16DDAE5-4DA8-8348-9BF7-FC51A357D9DA}"/>
                  </a:ext>
                </a:extLst>
              </p14:cNvPr>
              <p14:cNvContentPartPr/>
              <p14:nvPr/>
            </p14:nvContentPartPr>
            <p14:xfrm>
              <a:off x="7892735" y="5301540"/>
              <a:ext cx="586080" cy="1294560"/>
            </p14:xfrm>
          </p:contentPart>
        </mc:Choice>
        <mc:Fallback xmlns="">
          <p:pic>
            <p:nvPicPr>
              <p:cNvPr id="7" name="حبر 6">
                <a:extLst>
                  <a:ext uri="{FF2B5EF4-FFF2-40B4-BE49-F238E27FC236}">
                    <a16:creationId xmlns:a16="http://schemas.microsoft.com/office/drawing/2014/main" id="{B16DDAE5-4DA8-8348-9BF7-FC51A357D9DA}"/>
                  </a:ext>
                </a:extLst>
              </p:cNvPr>
              <p:cNvPicPr/>
              <p:nvPr/>
            </p:nvPicPr>
            <p:blipFill>
              <a:blip r:embed="rId6"/>
              <a:stretch>
                <a:fillRect/>
              </a:stretch>
            </p:blipFill>
            <p:spPr>
              <a:xfrm>
                <a:off x="7830095" y="5238900"/>
                <a:ext cx="711720" cy="1420200"/>
              </a:xfrm>
              <a:prstGeom prst="rect">
                <a:avLst/>
              </a:prstGeom>
            </p:spPr>
          </p:pic>
        </mc:Fallback>
      </mc:AlternateContent>
    </p:spTree>
    <p:extLst>
      <p:ext uri="{BB962C8B-B14F-4D97-AF65-F5344CB8AC3E}">
        <p14:creationId xmlns:p14="http://schemas.microsoft.com/office/powerpoint/2010/main" val="2839716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B7A92E-CEEB-485F-DDE2-E02A6A4957B1}"/>
              </a:ext>
            </a:extLst>
          </p:cNvPr>
          <p:cNvSpPr>
            <a:spLocks noGrp="1"/>
          </p:cNvSpPr>
          <p:nvPr>
            <p:ph type="title"/>
          </p:nvPr>
        </p:nvSpPr>
        <p:spPr>
          <a:xfrm>
            <a:off x="1907704" y="764704"/>
            <a:ext cx="6336704" cy="648072"/>
          </a:xfrm>
        </p:spPr>
        <p:txBody>
          <a:bodyPr/>
          <a:lstStyle/>
          <a:p>
            <a:r>
              <a:rPr lang="en-US" sz="3600" dirty="0">
                <a:latin typeface="Calibri" panose="020F0502020204030204" pitchFamily="34" charset="0"/>
                <a:cs typeface="Calibri" panose="020F0502020204030204" pitchFamily="34" charset="0"/>
              </a:rPr>
              <a:t>Conjugate Addition Reactions</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C6CE8149-6AC7-D7A3-9B70-1700AA72574B}"/>
              </a:ext>
            </a:extLst>
          </p:cNvPr>
          <p:cNvSpPr>
            <a:spLocks noGrp="1"/>
          </p:cNvSpPr>
          <p:nvPr>
            <p:ph idx="1"/>
          </p:nvPr>
        </p:nvSpPr>
        <p:spPr>
          <a:xfrm>
            <a:off x="457200" y="1484784"/>
            <a:ext cx="8229600" cy="5144616"/>
          </a:xfrm>
        </p:spPr>
        <p:txBody>
          <a:bodyPr/>
          <a:lstStyle/>
          <a:p>
            <a:pPr marL="0" indent="0" algn="l" rtl="0">
              <a:buNone/>
            </a:pPr>
            <a:r>
              <a:rPr lang="en-US" b="1" dirty="0">
                <a:solidFill>
                  <a:schemeClr val="accent1">
                    <a:lumMod val="50000"/>
                  </a:schemeClr>
                </a:solidFill>
              </a:rPr>
              <a:t>Michael Reactions </a:t>
            </a:r>
          </a:p>
          <a:p>
            <a:pPr marL="0" indent="0" algn="just" rtl="0">
              <a:buNone/>
            </a:pPr>
            <a:r>
              <a:rPr lang="en-US" dirty="0">
                <a:solidFill>
                  <a:srgbClr val="C00000"/>
                </a:solidFill>
              </a:rPr>
              <a:t>Recall that the product of an aldol condensation is an α,β-unsaturated aldehyde or ketone; for example</a:t>
            </a:r>
          </a:p>
          <a:p>
            <a:pPr marL="0" indent="0" algn="l" rtl="0">
              <a:buNone/>
            </a:pPr>
            <a:endParaRPr lang="en-US" dirty="0"/>
          </a:p>
          <a:p>
            <a:pPr marL="0" indent="0" algn="l" rtl="0">
              <a:buNone/>
            </a:pPr>
            <a:endParaRPr lang="en-US" dirty="0"/>
          </a:p>
          <a:p>
            <a:pPr marL="0" indent="0" algn="l" rtl="0">
              <a:buNone/>
            </a:pPr>
            <a:endParaRPr lang="en-US" dirty="0"/>
          </a:p>
          <a:p>
            <a:pPr marL="0" indent="0" algn="just" rtl="0">
              <a:buNone/>
            </a:pPr>
            <a:r>
              <a:rPr lang="en-US" dirty="0">
                <a:solidFill>
                  <a:srgbClr val="C00000"/>
                </a:solidFill>
              </a:rPr>
              <a:t>Aldehydes and ketones that possess α,β unsaturation, like the compound above, exhibit unique reactivity at the β position. In this section, we will explore reactions that can take place at the β position. To understand why the β position is reactive, we must draw resonance structures.</a:t>
            </a:r>
            <a:endParaRPr lang="ar-IQ" dirty="0">
              <a:solidFill>
                <a:srgbClr val="C00000"/>
              </a:solidFill>
            </a:endParaRPr>
          </a:p>
        </p:txBody>
      </p:sp>
      <p:pic>
        <p:nvPicPr>
          <p:cNvPr id="5" name="صورة 4">
            <a:extLst>
              <a:ext uri="{FF2B5EF4-FFF2-40B4-BE49-F238E27FC236}">
                <a16:creationId xmlns:a16="http://schemas.microsoft.com/office/drawing/2014/main" id="{825B828E-8F9A-8760-141B-1F70A5FC22CE}"/>
              </a:ext>
            </a:extLst>
          </p:cNvPr>
          <p:cNvPicPr>
            <a:picLocks noChangeAspect="1"/>
          </p:cNvPicPr>
          <p:nvPr/>
        </p:nvPicPr>
        <p:blipFill>
          <a:blip r:embed="rId2"/>
          <a:stretch>
            <a:fillRect/>
          </a:stretch>
        </p:blipFill>
        <p:spPr>
          <a:xfrm>
            <a:off x="2555776" y="2564904"/>
            <a:ext cx="3816424" cy="1062388"/>
          </a:xfrm>
          <a:prstGeom prst="rect">
            <a:avLst/>
          </a:prstGeom>
        </p:spPr>
      </p:pic>
      <p:pic>
        <p:nvPicPr>
          <p:cNvPr id="7" name="صورة 6">
            <a:extLst>
              <a:ext uri="{FF2B5EF4-FFF2-40B4-BE49-F238E27FC236}">
                <a16:creationId xmlns:a16="http://schemas.microsoft.com/office/drawing/2014/main" id="{A98D973B-AE10-6265-F0DC-36A0FA87991D}"/>
              </a:ext>
            </a:extLst>
          </p:cNvPr>
          <p:cNvPicPr>
            <a:picLocks noChangeAspect="1"/>
          </p:cNvPicPr>
          <p:nvPr/>
        </p:nvPicPr>
        <p:blipFill>
          <a:blip r:embed="rId3"/>
          <a:stretch>
            <a:fillRect/>
          </a:stretch>
        </p:blipFill>
        <p:spPr>
          <a:xfrm>
            <a:off x="1547664" y="5389914"/>
            <a:ext cx="6464771" cy="1239486"/>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حبر 9">
                <a:extLst>
                  <a:ext uri="{FF2B5EF4-FFF2-40B4-BE49-F238E27FC236}">
                    <a16:creationId xmlns:a16="http://schemas.microsoft.com/office/drawing/2014/main" id="{E063E0FD-4A54-ABDC-F145-F6C317C4E605}"/>
                  </a:ext>
                </a:extLst>
              </p14:cNvPr>
              <p14:cNvContentPartPr/>
              <p14:nvPr/>
            </p14:nvContentPartPr>
            <p14:xfrm>
              <a:off x="7592855" y="5412420"/>
              <a:ext cx="1343880" cy="1285920"/>
            </p14:xfrm>
          </p:contentPart>
        </mc:Choice>
        <mc:Fallback xmlns="">
          <p:pic>
            <p:nvPicPr>
              <p:cNvPr id="10" name="حبر 9">
                <a:extLst>
                  <a:ext uri="{FF2B5EF4-FFF2-40B4-BE49-F238E27FC236}">
                    <a16:creationId xmlns:a16="http://schemas.microsoft.com/office/drawing/2014/main" id="{E063E0FD-4A54-ABDC-F145-F6C317C4E605}"/>
                  </a:ext>
                </a:extLst>
              </p:cNvPr>
              <p:cNvPicPr/>
              <p:nvPr/>
            </p:nvPicPr>
            <p:blipFill>
              <a:blip r:embed="rId5"/>
              <a:stretch>
                <a:fillRect/>
              </a:stretch>
            </p:blipFill>
            <p:spPr>
              <a:xfrm>
                <a:off x="7530215" y="5349420"/>
                <a:ext cx="1469520" cy="1411560"/>
              </a:xfrm>
              <a:prstGeom prst="rect">
                <a:avLst/>
              </a:prstGeom>
            </p:spPr>
          </p:pic>
        </mc:Fallback>
      </mc:AlternateContent>
    </p:spTree>
    <p:extLst>
      <p:ext uri="{BB962C8B-B14F-4D97-AF65-F5344CB8AC3E}">
        <p14:creationId xmlns:p14="http://schemas.microsoft.com/office/powerpoint/2010/main" val="1881570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1A3DF0-93D7-3793-5662-15B300E031EF}"/>
              </a:ext>
            </a:extLst>
          </p:cNvPr>
          <p:cNvSpPr>
            <a:spLocks noGrp="1"/>
          </p:cNvSpPr>
          <p:nvPr>
            <p:ph type="title"/>
          </p:nvPr>
        </p:nvSpPr>
        <p:spPr>
          <a:xfrm>
            <a:off x="2267744" y="836712"/>
            <a:ext cx="4314800" cy="642392"/>
          </a:xfrm>
        </p:spPr>
        <p:txBody>
          <a:bodyPr/>
          <a:lstStyle/>
          <a:p>
            <a:pPr marL="0" marR="0" lvl="0" indent="0" defTabSz="914400" rtl="0" eaLnBrk="1" fontAlgn="base" latinLnBrk="0" hangingPunct="1">
              <a:lnSpc>
                <a:spcPct val="100000"/>
              </a:lnSpc>
              <a:spcBef>
                <a:spcPct val="20000"/>
              </a:spcBef>
              <a:spcAft>
                <a:spcPct val="0"/>
              </a:spcAft>
              <a:tabLst/>
              <a:defRPr/>
            </a:pPr>
            <a:br>
              <a:rPr kumimoji="0" lang="en-US" sz="3600" b="1" i="0" u="none" strike="noStrike" kern="1200" cap="none" spc="0" normalizeH="0" baseline="0" noProof="0" dirty="0">
                <a:ln>
                  <a:noFill/>
                </a:ln>
                <a:effectLst/>
                <a:uLnTx/>
                <a:uFillTx/>
                <a:latin typeface="Calibri"/>
                <a:ea typeface="+mn-ea"/>
                <a:cs typeface="+mn-cs"/>
              </a:rPr>
            </a:br>
            <a:r>
              <a:rPr kumimoji="0" lang="en-US" sz="3600" b="1" i="0" u="none" strike="noStrike" kern="1200" cap="none" spc="0" normalizeH="0" baseline="0" noProof="0" dirty="0">
                <a:ln>
                  <a:noFill/>
                </a:ln>
                <a:effectLst/>
                <a:uLnTx/>
                <a:uFillTx/>
                <a:latin typeface="Calibri"/>
                <a:ea typeface="+mn-ea"/>
                <a:cs typeface="+mn-cs"/>
              </a:rPr>
              <a:t>Michael Reactions </a:t>
            </a:r>
            <a:br>
              <a:rPr kumimoji="0" lang="en-US" sz="3600" b="1" i="0" u="none" strike="noStrike" kern="1200" cap="none" spc="0" normalizeH="0" baseline="0" noProof="0" dirty="0">
                <a:ln>
                  <a:noFill/>
                </a:ln>
                <a:effectLst/>
                <a:uLnTx/>
                <a:uFillTx/>
                <a:latin typeface="Calibri"/>
                <a:ea typeface="+mn-ea"/>
                <a:cs typeface="+mn-cs"/>
              </a:rPr>
            </a:br>
            <a:endParaRPr lang="ar-IQ" sz="3600" dirty="0"/>
          </a:p>
        </p:txBody>
      </p:sp>
      <p:sp>
        <p:nvSpPr>
          <p:cNvPr id="3" name="عنصر نائب للمحتوى 2">
            <a:extLst>
              <a:ext uri="{FF2B5EF4-FFF2-40B4-BE49-F238E27FC236}">
                <a16:creationId xmlns:a16="http://schemas.microsoft.com/office/drawing/2014/main" id="{C75D27BD-373E-02D5-FC33-8855E01D8014}"/>
              </a:ext>
            </a:extLst>
          </p:cNvPr>
          <p:cNvSpPr>
            <a:spLocks noGrp="1"/>
          </p:cNvSpPr>
          <p:nvPr>
            <p:ph idx="1"/>
          </p:nvPr>
        </p:nvSpPr>
        <p:spPr>
          <a:xfrm>
            <a:off x="457200" y="1556792"/>
            <a:ext cx="8229600" cy="5072608"/>
          </a:xfrm>
        </p:spPr>
        <p:txBody>
          <a:bodyPr/>
          <a:lstStyle/>
          <a:p>
            <a:pPr marL="0" indent="0" algn="just" rtl="0">
              <a:buNone/>
            </a:pPr>
            <a:r>
              <a:rPr lang="en-US" dirty="0">
                <a:solidFill>
                  <a:srgbClr val="C00000"/>
                </a:solidFill>
              </a:rPr>
              <a:t>Notice that two of the resonance contributors exhibit a positive charge. In other words, the compound will have two electrophilic positions</a:t>
            </a:r>
          </a:p>
          <a:p>
            <a:pPr marL="0" indent="0" algn="l" rtl="0">
              <a:buNone/>
            </a:pPr>
            <a:endParaRPr lang="en-US" dirty="0">
              <a:solidFill>
                <a:srgbClr val="C00000"/>
              </a:solidFill>
            </a:endParaRPr>
          </a:p>
          <a:p>
            <a:pPr marL="0" indent="0" algn="l" rtl="0">
              <a:buNone/>
            </a:pPr>
            <a:endParaRPr lang="en-US" dirty="0">
              <a:solidFill>
                <a:srgbClr val="C00000"/>
              </a:solidFill>
            </a:endParaRPr>
          </a:p>
          <a:p>
            <a:pPr marL="0" indent="0" algn="l" rtl="0">
              <a:buNone/>
            </a:pPr>
            <a:endParaRPr lang="en-US" dirty="0">
              <a:solidFill>
                <a:srgbClr val="C00000"/>
              </a:solidFill>
            </a:endParaRPr>
          </a:p>
          <a:p>
            <a:pPr marL="0" indent="0" algn="just" rtl="0">
              <a:buNone/>
            </a:pPr>
            <a:r>
              <a:rPr lang="en-US" dirty="0">
                <a:solidFill>
                  <a:srgbClr val="C00000"/>
                </a:solidFill>
              </a:rPr>
              <a:t> </a:t>
            </a:r>
          </a:p>
          <a:p>
            <a:pPr marL="0" indent="0" algn="just" rtl="0">
              <a:buNone/>
            </a:pPr>
            <a:r>
              <a:rPr lang="en-US" dirty="0">
                <a:solidFill>
                  <a:srgbClr val="C00000"/>
                </a:solidFill>
              </a:rPr>
              <a:t>Both of these positions are therefore subject to attack by a nucleophile, and the nature of the nucleophile determines which position is attacked. For example, Grignard reagents tend to attack the carbonyl group rather than the β position. </a:t>
            </a:r>
            <a:endParaRPr lang="ar-IQ" dirty="0">
              <a:solidFill>
                <a:srgbClr val="C00000"/>
              </a:solidFill>
            </a:endParaRPr>
          </a:p>
        </p:txBody>
      </p:sp>
      <p:pic>
        <p:nvPicPr>
          <p:cNvPr id="5" name="صورة 4">
            <a:extLst>
              <a:ext uri="{FF2B5EF4-FFF2-40B4-BE49-F238E27FC236}">
                <a16:creationId xmlns:a16="http://schemas.microsoft.com/office/drawing/2014/main" id="{2AB73DD9-E0D2-A92C-B639-FDF63C0733E5}"/>
              </a:ext>
            </a:extLst>
          </p:cNvPr>
          <p:cNvPicPr>
            <a:picLocks noChangeAspect="1"/>
          </p:cNvPicPr>
          <p:nvPr/>
        </p:nvPicPr>
        <p:blipFill>
          <a:blip r:embed="rId2"/>
          <a:stretch>
            <a:fillRect/>
          </a:stretch>
        </p:blipFill>
        <p:spPr>
          <a:xfrm>
            <a:off x="3059832" y="2420888"/>
            <a:ext cx="2621458" cy="1278760"/>
          </a:xfrm>
          <a:prstGeom prst="rect">
            <a:avLst/>
          </a:prstGeom>
        </p:spPr>
      </p:pic>
      <p:pic>
        <p:nvPicPr>
          <p:cNvPr id="7" name="صورة 6">
            <a:extLst>
              <a:ext uri="{FF2B5EF4-FFF2-40B4-BE49-F238E27FC236}">
                <a16:creationId xmlns:a16="http://schemas.microsoft.com/office/drawing/2014/main" id="{BAC62BA9-7208-FEAD-2AAA-0B253439355C}"/>
              </a:ext>
            </a:extLst>
          </p:cNvPr>
          <p:cNvPicPr>
            <a:picLocks noChangeAspect="1"/>
          </p:cNvPicPr>
          <p:nvPr/>
        </p:nvPicPr>
        <p:blipFill>
          <a:blip r:embed="rId3"/>
          <a:stretch>
            <a:fillRect/>
          </a:stretch>
        </p:blipFill>
        <p:spPr>
          <a:xfrm>
            <a:off x="2555776" y="5260867"/>
            <a:ext cx="4271367" cy="1055844"/>
          </a:xfrm>
          <a:prstGeom prst="rect">
            <a:avLst/>
          </a:prstGeom>
        </p:spPr>
      </p:pic>
    </p:spTree>
    <p:extLst>
      <p:ext uri="{BB962C8B-B14F-4D97-AF65-F5344CB8AC3E}">
        <p14:creationId xmlns:p14="http://schemas.microsoft.com/office/powerpoint/2010/main" val="4270777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56D4F65-37CD-1EA0-7E90-021CBB3EEB9C}"/>
              </a:ext>
            </a:extLst>
          </p:cNvPr>
          <p:cNvSpPr>
            <a:spLocks noGrp="1"/>
          </p:cNvSpPr>
          <p:nvPr>
            <p:ph type="title"/>
          </p:nvPr>
        </p:nvSpPr>
        <p:spPr>
          <a:xfrm>
            <a:off x="2051720" y="836712"/>
            <a:ext cx="5322912" cy="642392"/>
          </a:xfrm>
        </p:spPr>
        <p:txBody>
          <a:bodyPr/>
          <a:lstStyle/>
          <a:p>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t>Michael Reactions </a:t>
            </a:r>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8FB46181-A11E-3F52-73B3-90255948D4AA}"/>
              </a:ext>
            </a:extLst>
          </p:cNvPr>
          <p:cNvSpPr>
            <a:spLocks noGrp="1"/>
          </p:cNvSpPr>
          <p:nvPr>
            <p:ph idx="1"/>
          </p:nvPr>
        </p:nvSpPr>
        <p:spPr>
          <a:xfrm>
            <a:off x="457200" y="1556792"/>
            <a:ext cx="8507288" cy="5072608"/>
          </a:xfrm>
        </p:spPr>
        <p:txBody>
          <a:bodyPr/>
          <a:lstStyle/>
          <a:p>
            <a:pPr marL="0" indent="0" algn="just" rtl="0">
              <a:buNone/>
            </a:pPr>
            <a:r>
              <a:rPr lang="en-US" dirty="0">
                <a:solidFill>
                  <a:srgbClr val="C00000"/>
                </a:solidFill>
              </a:rPr>
              <a:t>In this reaction, the nucleophile attacks the carbonyl group, giving a tetrahedral intermediate, which is then treated with a proton source in a separate step. In this process, two groups (R and H) have added across the C=O π bond in a 1,2-addition. A different outcome is observed when a lithium </a:t>
            </a:r>
            <a:r>
              <a:rPr lang="en-US" dirty="0" err="1">
                <a:solidFill>
                  <a:srgbClr val="C00000"/>
                </a:solidFill>
              </a:rPr>
              <a:t>dialkyl</a:t>
            </a:r>
            <a:r>
              <a:rPr lang="en-US" dirty="0">
                <a:solidFill>
                  <a:srgbClr val="C00000"/>
                </a:solidFill>
              </a:rPr>
              <a:t> </a:t>
            </a:r>
            <a:r>
              <a:rPr lang="en-US" dirty="0" err="1">
                <a:solidFill>
                  <a:srgbClr val="C00000"/>
                </a:solidFill>
              </a:rPr>
              <a:t>cuprate</a:t>
            </a:r>
            <a:r>
              <a:rPr lang="en-US" dirty="0">
                <a:solidFill>
                  <a:srgbClr val="C00000"/>
                </a:solidFill>
              </a:rPr>
              <a:t> (R</a:t>
            </a:r>
            <a:r>
              <a:rPr lang="en-US" baseline="-25000" dirty="0">
                <a:solidFill>
                  <a:srgbClr val="C00000"/>
                </a:solidFill>
              </a:rPr>
              <a:t>2</a:t>
            </a:r>
            <a:r>
              <a:rPr lang="en-US" dirty="0">
                <a:solidFill>
                  <a:srgbClr val="C00000"/>
                </a:solidFill>
              </a:rPr>
              <a:t>CuLi) is employed</a:t>
            </a:r>
          </a:p>
          <a:p>
            <a:pPr marL="0" indent="0" algn="l" rtl="0">
              <a:buNone/>
            </a:pPr>
            <a:endParaRPr lang="en-US" dirty="0">
              <a:solidFill>
                <a:srgbClr val="C00000"/>
              </a:solidFill>
            </a:endParaRPr>
          </a:p>
          <a:p>
            <a:pPr marL="0" indent="0" algn="l" rtl="0">
              <a:buNone/>
            </a:pPr>
            <a:endParaRPr lang="en-US" dirty="0">
              <a:solidFill>
                <a:srgbClr val="C00000"/>
              </a:solidFill>
            </a:endParaRPr>
          </a:p>
          <a:p>
            <a:pPr marL="0" indent="0" algn="just" rtl="0">
              <a:buNone/>
            </a:pPr>
            <a:r>
              <a:rPr lang="en-US" dirty="0">
                <a:solidFill>
                  <a:srgbClr val="C00000"/>
                </a:solidFill>
              </a:rPr>
              <a:t>In this case, the nucleophile is less reactive than a Grignard reagent, and the R group is ultimately positioned at the β position. A variety of nucleophiles can be used to attack the β position of an α,β-unsaturated aldehyde or ketone. The process involves attack at the β position followed by protonation to give an enol.</a:t>
            </a:r>
            <a:endParaRPr lang="ar-IQ" dirty="0">
              <a:solidFill>
                <a:srgbClr val="C00000"/>
              </a:solidFill>
            </a:endParaRPr>
          </a:p>
        </p:txBody>
      </p:sp>
      <p:pic>
        <p:nvPicPr>
          <p:cNvPr id="5" name="صورة 4">
            <a:extLst>
              <a:ext uri="{FF2B5EF4-FFF2-40B4-BE49-F238E27FC236}">
                <a16:creationId xmlns:a16="http://schemas.microsoft.com/office/drawing/2014/main" id="{436C0C9C-EAB5-AF73-0B26-1A84728593FE}"/>
              </a:ext>
            </a:extLst>
          </p:cNvPr>
          <p:cNvPicPr>
            <a:picLocks noChangeAspect="1"/>
          </p:cNvPicPr>
          <p:nvPr/>
        </p:nvPicPr>
        <p:blipFill>
          <a:blip r:embed="rId2"/>
          <a:stretch>
            <a:fillRect/>
          </a:stretch>
        </p:blipFill>
        <p:spPr>
          <a:xfrm>
            <a:off x="2627784" y="3061771"/>
            <a:ext cx="3755118" cy="821432"/>
          </a:xfrm>
          <a:prstGeom prst="rect">
            <a:avLst/>
          </a:prstGeom>
        </p:spPr>
      </p:pic>
      <p:pic>
        <p:nvPicPr>
          <p:cNvPr id="7" name="صورة 6">
            <a:extLst>
              <a:ext uri="{FF2B5EF4-FFF2-40B4-BE49-F238E27FC236}">
                <a16:creationId xmlns:a16="http://schemas.microsoft.com/office/drawing/2014/main" id="{077C886D-E2F8-6EED-5462-9D0CE3EAE817}"/>
              </a:ext>
            </a:extLst>
          </p:cNvPr>
          <p:cNvPicPr>
            <a:picLocks noChangeAspect="1"/>
          </p:cNvPicPr>
          <p:nvPr/>
        </p:nvPicPr>
        <p:blipFill>
          <a:blip r:embed="rId3"/>
          <a:stretch>
            <a:fillRect/>
          </a:stretch>
        </p:blipFill>
        <p:spPr>
          <a:xfrm>
            <a:off x="1331640" y="5388181"/>
            <a:ext cx="5782791" cy="1241219"/>
          </a:xfrm>
          <a:prstGeom prst="rect">
            <a:avLst/>
          </a:prstGeom>
        </p:spPr>
      </p:pic>
    </p:spTree>
    <p:extLst>
      <p:ext uri="{BB962C8B-B14F-4D97-AF65-F5344CB8AC3E}">
        <p14:creationId xmlns:p14="http://schemas.microsoft.com/office/powerpoint/2010/main" val="4152860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08A4D6-3597-1D4B-9177-D7D562925AAC}"/>
              </a:ext>
            </a:extLst>
          </p:cNvPr>
          <p:cNvSpPr>
            <a:spLocks noGrp="1"/>
          </p:cNvSpPr>
          <p:nvPr>
            <p:ph type="title"/>
          </p:nvPr>
        </p:nvSpPr>
        <p:spPr>
          <a:xfrm>
            <a:off x="2267744" y="836712"/>
            <a:ext cx="5034880" cy="642392"/>
          </a:xfrm>
        </p:spPr>
        <p:txBody>
          <a:bodyPr/>
          <a:lstStyle/>
          <a:p>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t>Michael Reactions </a:t>
            </a:r>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DFE1D1C9-447E-5A35-1088-C7F11F28290F}"/>
              </a:ext>
            </a:extLst>
          </p:cNvPr>
          <p:cNvSpPr>
            <a:spLocks noGrp="1"/>
          </p:cNvSpPr>
          <p:nvPr>
            <p:ph idx="1"/>
          </p:nvPr>
        </p:nvSpPr>
        <p:spPr>
          <a:xfrm>
            <a:off x="457200" y="1479104"/>
            <a:ext cx="8229600" cy="5150296"/>
          </a:xfrm>
        </p:spPr>
        <p:txBody>
          <a:bodyPr/>
          <a:lstStyle/>
          <a:p>
            <a:pPr marL="0" indent="0" algn="just" rtl="0">
              <a:buNone/>
            </a:pPr>
            <a:r>
              <a:rPr lang="en-US" dirty="0">
                <a:solidFill>
                  <a:srgbClr val="C00000"/>
                </a:solidFill>
              </a:rPr>
              <a:t>This type of reaction is called a conjugate addition, or a 1,4-addition, because the nucleophile and the proton have added across the ends of a conjugated π system. when we explored the reactivity of conjugated dienes. A major difference between conjugate addition across a diene and conjugate addition across an </a:t>
            </a:r>
            <a:r>
              <a:rPr lang="en-US" dirty="0" err="1">
                <a:solidFill>
                  <a:srgbClr val="C00000"/>
                </a:solidFill>
              </a:rPr>
              <a:t>enone</a:t>
            </a:r>
            <a:r>
              <a:rPr lang="en-US" dirty="0">
                <a:solidFill>
                  <a:srgbClr val="C00000"/>
                </a:solidFill>
              </a:rPr>
              <a:t> is that the latter produces an enol as the product, and the enol rapidly tautomerizes to form a carbonyl group.</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After the reaction is complete, it might appear that the two groups (shown in red) have added across the α and β positions in a 1,2-addition. However, the actual mechanism likely involves a 1,4-addition followed by tautomerization to give the ultimate product shown.</a:t>
            </a:r>
            <a:endParaRPr lang="ar-IQ" dirty="0">
              <a:solidFill>
                <a:srgbClr val="C00000"/>
              </a:solidFill>
            </a:endParaRPr>
          </a:p>
        </p:txBody>
      </p:sp>
      <p:pic>
        <p:nvPicPr>
          <p:cNvPr id="5" name="صورة 4">
            <a:extLst>
              <a:ext uri="{FF2B5EF4-FFF2-40B4-BE49-F238E27FC236}">
                <a16:creationId xmlns:a16="http://schemas.microsoft.com/office/drawing/2014/main" id="{D3FFB686-3E97-2CCE-4466-7814A12AA974}"/>
              </a:ext>
            </a:extLst>
          </p:cNvPr>
          <p:cNvPicPr>
            <a:picLocks noChangeAspect="1"/>
          </p:cNvPicPr>
          <p:nvPr/>
        </p:nvPicPr>
        <p:blipFill>
          <a:blip r:embed="rId2"/>
          <a:stretch>
            <a:fillRect/>
          </a:stretch>
        </p:blipFill>
        <p:spPr>
          <a:xfrm>
            <a:off x="2555776" y="3645024"/>
            <a:ext cx="4202980" cy="1279491"/>
          </a:xfrm>
          <a:prstGeom prst="rect">
            <a:avLst/>
          </a:prstGeom>
        </p:spPr>
      </p:pic>
    </p:spTree>
    <p:extLst>
      <p:ext uri="{BB962C8B-B14F-4D97-AF65-F5344CB8AC3E}">
        <p14:creationId xmlns:p14="http://schemas.microsoft.com/office/powerpoint/2010/main" val="239211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C7E77E-7FA3-1AB7-E6CC-4D4AB5DC9ED7}"/>
              </a:ext>
            </a:extLst>
          </p:cNvPr>
          <p:cNvSpPr>
            <a:spLocks noGrp="1"/>
          </p:cNvSpPr>
          <p:nvPr>
            <p:ph type="title"/>
          </p:nvPr>
        </p:nvSpPr>
        <p:spPr>
          <a:xfrm>
            <a:off x="2051720" y="654796"/>
            <a:ext cx="5338936" cy="914400"/>
          </a:xfrm>
        </p:spPr>
        <p:txBody>
          <a:bodyPr/>
          <a:lstStyle/>
          <a:p>
            <a:r>
              <a:rPr lang="en-US" dirty="0"/>
              <a:t>Hybridization</a:t>
            </a:r>
            <a:endParaRPr lang="ar-IQ" dirty="0"/>
          </a:p>
        </p:txBody>
      </p:sp>
      <p:sp>
        <p:nvSpPr>
          <p:cNvPr id="3" name="عنصر نائب للمحتوى 2">
            <a:extLst>
              <a:ext uri="{FF2B5EF4-FFF2-40B4-BE49-F238E27FC236}">
                <a16:creationId xmlns:a16="http://schemas.microsoft.com/office/drawing/2014/main" id="{6022F075-42FC-8724-CF2F-9C763D9F3A96}"/>
              </a:ext>
            </a:extLst>
          </p:cNvPr>
          <p:cNvSpPr>
            <a:spLocks noGrp="1"/>
          </p:cNvSpPr>
          <p:nvPr>
            <p:ph idx="1"/>
          </p:nvPr>
        </p:nvSpPr>
        <p:spPr>
          <a:xfrm>
            <a:off x="457200" y="1412776"/>
            <a:ext cx="8435280" cy="5112568"/>
          </a:xfrm>
        </p:spPr>
        <p:txBody>
          <a:bodyPr/>
          <a:lstStyle/>
          <a:p>
            <a:pPr marL="0" indent="0" algn="just" rtl="0">
              <a:buNone/>
            </a:pPr>
            <a:r>
              <a:rPr lang="en-US" dirty="0">
                <a:solidFill>
                  <a:srgbClr val="C00000"/>
                </a:solidFill>
              </a:rPr>
              <a:t>A carbanion species is the conjugate base form of an organic acid. As a result , the stability of a carbanion can also be measured through its acidity, which is affected by the hybridization of the carbon atom bearing the negative charge. In this case, hybridization plays a crucial role in determining whether the conjugate base is stable or not depending upon how close the negative charge is to the nucleus and therefore, acidity increases as (s) character increases. Consequently, </a:t>
            </a:r>
            <a:r>
              <a:rPr lang="en-US" dirty="0" err="1">
                <a:solidFill>
                  <a:srgbClr val="C00000"/>
                </a:solidFill>
              </a:rPr>
              <a:t>sp</a:t>
            </a:r>
            <a:r>
              <a:rPr lang="en-US" dirty="0">
                <a:solidFill>
                  <a:srgbClr val="C00000"/>
                </a:solidFill>
              </a:rPr>
              <a:t> hybridized carbanion is more stable than sp2 , which is more stable than sp3 .</a:t>
            </a:r>
            <a:endParaRPr lang="ar-IQ" dirty="0">
              <a:solidFill>
                <a:srgbClr val="C00000"/>
              </a:solidFill>
            </a:endParaRPr>
          </a:p>
        </p:txBody>
      </p:sp>
      <p:pic>
        <p:nvPicPr>
          <p:cNvPr id="5" name="صورة 4">
            <a:extLst>
              <a:ext uri="{FF2B5EF4-FFF2-40B4-BE49-F238E27FC236}">
                <a16:creationId xmlns:a16="http://schemas.microsoft.com/office/drawing/2014/main" id="{123EF1F2-CB84-4E7E-C0FE-5523FAEF33C4}"/>
              </a:ext>
            </a:extLst>
          </p:cNvPr>
          <p:cNvPicPr>
            <a:picLocks noChangeAspect="1"/>
          </p:cNvPicPr>
          <p:nvPr/>
        </p:nvPicPr>
        <p:blipFill>
          <a:blip r:embed="rId2"/>
          <a:stretch>
            <a:fillRect/>
          </a:stretch>
        </p:blipFill>
        <p:spPr>
          <a:xfrm>
            <a:off x="3739828" y="3729436"/>
            <a:ext cx="5296668" cy="3011932"/>
          </a:xfrm>
          <a:prstGeom prst="rect">
            <a:avLst/>
          </a:prstGeom>
        </p:spPr>
      </p:pic>
    </p:spTree>
    <p:extLst>
      <p:ext uri="{BB962C8B-B14F-4D97-AF65-F5344CB8AC3E}">
        <p14:creationId xmlns:p14="http://schemas.microsoft.com/office/powerpoint/2010/main" val="4245633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986352-C1F2-43A4-CD97-3C1CF4CC3E02}"/>
              </a:ext>
            </a:extLst>
          </p:cNvPr>
          <p:cNvSpPr>
            <a:spLocks noGrp="1"/>
          </p:cNvSpPr>
          <p:nvPr>
            <p:ph type="title"/>
          </p:nvPr>
        </p:nvSpPr>
        <p:spPr>
          <a:xfrm>
            <a:off x="2699792" y="836712"/>
            <a:ext cx="4170784" cy="498376"/>
          </a:xfrm>
        </p:spPr>
        <p:txBody>
          <a:bodyPr/>
          <a:lstStyle/>
          <a:p>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t>Michael Reactions </a:t>
            </a:r>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9514FFD3-3A1C-8607-DA8A-B2256ACC0B56}"/>
              </a:ext>
            </a:extLst>
          </p:cNvPr>
          <p:cNvSpPr>
            <a:spLocks noGrp="1"/>
          </p:cNvSpPr>
          <p:nvPr>
            <p:ph idx="1"/>
          </p:nvPr>
        </p:nvSpPr>
        <p:spPr>
          <a:xfrm>
            <a:off x="107504" y="1335088"/>
            <a:ext cx="8856984" cy="5406280"/>
          </a:xfrm>
        </p:spPr>
        <p:txBody>
          <a:bodyPr/>
          <a:lstStyle/>
          <a:p>
            <a:pPr marL="0" indent="0" algn="just" rtl="0">
              <a:buNone/>
            </a:pPr>
            <a:r>
              <a:rPr lang="en-US" dirty="0">
                <a:solidFill>
                  <a:srgbClr val="C00000"/>
                </a:solidFill>
              </a:rPr>
              <a:t>With this in mind, let’s now explore the outcome of a reaction in which an enolate ion is used as a nucleophile to attack an α,β-unsaturated aldehyde or ketone. In general, enolates are less reactive than Grignard reagents but more reactive than lithium </a:t>
            </a:r>
            <a:r>
              <a:rPr lang="en-US" dirty="0" err="1">
                <a:solidFill>
                  <a:srgbClr val="C00000"/>
                </a:solidFill>
              </a:rPr>
              <a:t>dialkyl</a:t>
            </a:r>
            <a:r>
              <a:rPr lang="en-US" dirty="0">
                <a:solidFill>
                  <a:srgbClr val="C00000"/>
                </a:solidFill>
              </a:rPr>
              <a:t> </a:t>
            </a:r>
            <a:r>
              <a:rPr lang="en-US" dirty="0" err="1">
                <a:solidFill>
                  <a:srgbClr val="C00000"/>
                </a:solidFill>
              </a:rPr>
              <a:t>cuprates</a:t>
            </a:r>
            <a:r>
              <a:rPr lang="en-US" dirty="0">
                <a:solidFill>
                  <a:srgbClr val="C00000"/>
                </a:solidFill>
              </a:rPr>
              <a:t>. As such, both 1,2-addition and 1,4-addition are observed, and a mixture of products is obtained. In contrast, doubly stabilized enolates are sufficiently stabilized to produce 1,4-conjugate addition exclusively.</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In this case, the starting diketone is deprotonated to form a doubly stabilized enolate ion, which then serves as a nucleophile in a 1,4-conjugate addition. This process is called a Michael reaction. The doubly stabilized enolate is called a Michael donor, while the α,β-unsaturated aldehyde is called a Michael acceptor.</a:t>
            </a:r>
            <a:endParaRPr lang="ar-IQ" dirty="0">
              <a:solidFill>
                <a:srgbClr val="C00000"/>
              </a:solidFill>
            </a:endParaRPr>
          </a:p>
        </p:txBody>
      </p:sp>
      <p:pic>
        <p:nvPicPr>
          <p:cNvPr id="5" name="صورة 4">
            <a:extLst>
              <a:ext uri="{FF2B5EF4-FFF2-40B4-BE49-F238E27FC236}">
                <a16:creationId xmlns:a16="http://schemas.microsoft.com/office/drawing/2014/main" id="{38E35AAD-5D41-D216-62C3-0FA31F095E3B}"/>
              </a:ext>
            </a:extLst>
          </p:cNvPr>
          <p:cNvPicPr>
            <a:picLocks noChangeAspect="1"/>
          </p:cNvPicPr>
          <p:nvPr/>
        </p:nvPicPr>
        <p:blipFill>
          <a:blip r:embed="rId2"/>
          <a:stretch>
            <a:fillRect/>
          </a:stretch>
        </p:blipFill>
        <p:spPr>
          <a:xfrm>
            <a:off x="2946388" y="3284984"/>
            <a:ext cx="3677592" cy="1048203"/>
          </a:xfrm>
          <a:prstGeom prst="rect">
            <a:avLst/>
          </a:prstGeom>
        </p:spPr>
      </p:pic>
      <p:pic>
        <p:nvPicPr>
          <p:cNvPr id="7" name="صورة 6">
            <a:extLst>
              <a:ext uri="{FF2B5EF4-FFF2-40B4-BE49-F238E27FC236}">
                <a16:creationId xmlns:a16="http://schemas.microsoft.com/office/drawing/2014/main" id="{527D81B8-C6CE-EF56-C812-09B9AB978F93}"/>
              </a:ext>
            </a:extLst>
          </p:cNvPr>
          <p:cNvPicPr>
            <a:picLocks noChangeAspect="1"/>
          </p:cNvPicPr>
          <p:nvPr/>
        </p:nvPicPr>
        <p:blipFill>
          <a:blip r:embed="rId3"/>
          <a:stretch>
            <a:fillRect/>
          </a:stretch>
        </p:blipFill>
        <p:spPr>
          <a:xfrm>
            <a:off x="3635896" y="5620208"/>
            <a:ext cx="2489628" cy="1229816"/>
          </a:xfrm>
          <a:prstGeom prst="rect">
            <a:avLst/>
          </a:prstGeom>
        </p:spPr>
      </p:pic>
    </p:spTree>
    <p:extLst>
      <p:ext uri="{BB962C8B-B14F-4D97-AF65-F5344CB8AC3E}">
        <p14:creationId xmlns:p14="http://schemas.microsoft.com/office/powerpoint/2010/main" val="13379253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9AB541-57F1-3071-B488-193F250995B0}"/>
              </a:ext>
            </a:extLst>
          </p:cNvPr>
          <p:cNvSpPr>
            <a:spLocks noGrp="1"/>
          </p:cNvSpPr>
          <p:nvPr>
            <p:ph type="title"/>
          </p:nvPr>
        </p:nvSpPr>
        <p:spPr>
          <a:xfrm>
            <a:off x="2195736" y="836712"/>
            <a:ext cx="4962872" cy="570384"/>
          </a:xfrm>
        </p:spPr>
        <p:txBody>
          <a:bodyPr/>
          <a:lstStyle/>
          <a:p>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t>Michael Reactions </a:t>
            </a:r>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4B5A229F-A32E-D34A-2A07-1B92475441A6}"/>
              </a:ext>
            </a:extLst>
          </p:cNvPr>
          <p:cNvSpPr>
            <a:spLocks noGrp="1"/>
          </p:cNvSpPr>
          <p:nvPr>
            <p:ph idx="1"/>
          </p:nvPr>
        </p:nvSpPr>
        <p:spPr>
          <a:xfrm>
            <a:off x="457200" y="1407096"/>
            <a:ext cx="8229600" cy="5222304"/>
          </a:xfrm>
        </p:spPr>
        <p:txBody>
          <a:bodyPr/>
          <a:lstStyle/>
          <a:p>
            <a:pPr marL="0" indent="0" algn="just" rtl="0">
              <a:buNone/>
            </a:pPr>
            <a:r>
              <a:rPr lang="en-US" dirty="0">
                <a:solidFill>
                  <a:srgbClr val="C00000"/>
                </a:solidFill>
              </a:rPr>
              <a:t>A variety of Michael donors and acceptors are observed to react with each other to produce a Michael reaction. Table below shows some common examples of Michael donors and acceptors. Any one of the Michael donors in this table will react with any one of the Michael acceptors to give a 1,4-conjugate addition reaction.</a:t>
            </a:r>
            <a:endParaRPr lang="ar-IQ" dirty="0">
              <a:solidFill>
                <a:srgbClr val="C00000"/>
              </a:solidFill>
            </a:endParaRPr>
          </a:p>
        </p:txBody>
      </p:sp>
      <p:pic>
        <p:nvPicPr>
          <p:cNvPr id="5" name="صورة 4">
            <a:extLst>
              <a:ext uri="{FF2B5EF4-FFF2-40B4-BE49-F238E27FC236}">
                <a16:creationId xmlns:a16="http://schemas.microsoft.com/office/drawing/2014/main" id="{0EEECB43-A5D3-45C7-CD5E-93A7B246584C}"/>
              </a:ext>
            </a:extLst>
          </p:cNvPr>
          <p:cNvPicPr>
            <a:picLocks noChangeAspect="1"/>
          </p:cNvPicPr>
          <p:nvPr/>
        </p:nvPicPr>
        <p:blipFill>
          <a:blip r:embed="rId2"/>
          <a:stretch>
            <a:fillRect/>
          </a:stretch>
        </p:blipFill>
        <p:spPr>
          <a:xfrm>
            <a:off x="1012485" y="3599730"/>
            <a:ext cx="7328136" cy="311610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حبر 5">
                <a:extLst>
                  <a:ext uri="{FF2B5EF4-FFF2-40B4-BE49-F238E27FC236}">
                    <a16:creationId xmlns:a16="http://schemas.microsoft.com/office/drawing/2014/main" id="{CB64392E-5C06-16B6-AAA7-D7FAB4F96705}"/>
                  </a:ext>
                </a:extLst>
              </p14:cNvPr>
              <p14:cNvContentPartPr/>
              <p14:nvPr/>
            </p14:nvContentPartPr>
            <p14:xfrm>
              <a:off x="8786975" y="5501700"/>
              <a:ext cx="218520" cy="1270080"/>
            </p14:xfrm>
          </p:contentPart>
        </mc:Choice>
        <mc:Fallback xmlns="">
          <p:pic>
            <p:nvPicPr>
              <p:cNvPr id="6" name="حبر 5">
                <a:extLst>
                  <a:ext uri="{FF2B5EF4-FFF2-40B4-BE49-F238E27FC236}">
                    <a16:creationId xmlns:a16="http://schemas.microsoft.com/office/drawing/2014/main" id="{CB64392E-5C06-16B6-AAA7-D7FAB4F96705}"/>
                  </a:ext>
                </a:extLst>
              </p:cNvPr>
              <p:cNvPicPr/>
              <p:nvPr/>
            </p:nvPicPr>
            <p:blipFill>
              <a:blip r:embed="rId4"/>
              <a:stretch>
                <a:fillRect/>
              </a:stretch>
            </p:blipFill>
            <p:spPr>
              <a:xfrm>
                <a:off x="8723975" y="5439060"/>
                <a:ext cx="344160" cy="1395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حبر 6">
                <a:extLst>
                  <a:ext uri="{FF2B5EF4-FFF2-40B4-BE49-F238E27FC236}">
                    <a16:creationId xmlns:a16="http://schemas.microsoft.com/office/drawing/2014/main" id="{63B75A58-CC59-D772-2933-6A7D706672E2}"/>
                  </a:ext>
                </a:extLst>
              </p14:cNvPr>
              <p14:cNvContentPartPr/>
              <p14:nvPr/>
            </p14:nvContentPartPr>
            <p14:xfrm>
              <a:off x="8618855" y="5540104"/>
              <a:ext cx="68040" cy="577440"/>
            </p14:xfrm>
          </p:contentPart>
        </mc:Choice>
        <mc:Fallback xmlns="">
          <p:pic>
            <p:nvPicPr>
              <p:cNvPr id="7" name="حبر 6">
                <a:extLst>
                  <a:ext uri="{FF2B5EF4-FFF2-40B4-BE49-F238E27FC236}">
                    <a16:creationId xmlns:a16="http://schemas.microsoft.com/office/drawing/2014/main" id="{63B75A58-CC59-D772-2933-6A7D706672E2}"/>
                  </a:ext>
                </a:extLst>
              </p:cNvPr>
              <p:cNvPicPr/>
              <p:nvPr/>
            </p:nvPicPr>
            <p:blipFill>
              <a:blip r:embed="rId6"/>
              <a:stretch>
                <a:fillRect/>
              </a:stretch>
            </p:blipFill>
            <p:spPr>
              <a:xfrm>
                <a:off x="8556215" y="5477104"/>
                <a:ext cx="19368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حبر 7">
                <a:extLst>
                  <a:ext uri="{FF2B5EF4-FFF2-40B4-BE49-F238E27FC236}">
                    <a16:creationId xmlns:a16="http://schemas.microsoft.com/office/drawing/2014/main" id="{27D73684-F16B-D1B1-6257-33B54106758E}"/>
                  </a:ext>
                </a:extLst>
              </p14:cNvPr>
              <p14:cNvContentPartPr/>
              <p14:nvPr/>
            </p14:nvContentPartPr>
            <p14:xfrm>
              <a:off x="8518415" y="5560264"/>
              <a:ext cx="141840" cy="834480"/>
            </p14:xfrm>
          </p:contentPart>
        </mc:Choice>
        <mc:Fallback xmlns="">
          <p:pic>
            <p:nvPicPr>
              <p:cNvPr id="8" name="حبر 7">
                <a:extLst>
                  <a:ext uri="{FF2B5EF4-FFF2-40B4-BE49-F238E27FC236}">
                    <a16:creationId xmlns:a16="http://schemas.microsoft.com/office/drawing/2014/main" id="{27D73684-F16B-D1B1-6257-33B54106758E}"/>
                  </a:ext>
                </a:extLst>
              </p:cNvPr>
              <p:cNvPicPr/>
              <p:nvPr/>
            </p:nvPicPr>
            <p:blipFill>
              <a:blip r:embed="rId8"/>
              <a:stretch>
                <a:fillRect/>
              </a:stretch>
            </p:blipFill>
            <p:spPr>
              <a:xfrm>
                <a:off x="8455775" y="5497624"/>
                <a:ext cx="267480" cy="96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حبر 8">
                <a:extLst>
                  <a:ext uri="{FF2B5EF4-FFF2-40B4-BE49-F238E27FC236}">
                    <a16:creationId xmlns:a16="http://schemas.microsoft.com/office/drawing/2014/main" id="{B78B1140-579A-2295-D5F4-DD2FD6CD9C0C}"/>
                  </a:ext>
                </a:extLst>
              </p14:cNvPr>
              <p14:cNvContentPartPr/>
              <p14:nvPr/>
            </p14:nvContentPartPr>
            <p14:xfrm>
              <a:off x="8491055" y="5506624"/>
              <a:ext cx="28080" cy="651960"/>
            </p14:xfrm>
          </p:contentPart>
        </mc:Choice>
        <mc:Fallback xmlns="">
          <p:pic>
            <p:nvPicPr>
              <p:cNvPr id="9" name="حبر 8">
                <a:extLst>
                  <a:ext uri="{FF2B5EF4-FFF2-40B4-BE49-F238E27FC236}">
                    <a16:creationId xmlns:a16="http://schemas.microsoft.com/office/drawing/2014/main" id="{B78B1140-579A-2295-D5F4-DD2FD6CD9C0C}"/>
                  </a:ext>
                </a:extLst>
              </p:cNvPr>
              <p:cNvPicPr/>
              <p:nvPr/>
            </p:nvPicPr>
            <p:blipFill>
              <a:blip r:embed="rId10"/>
              <a:stretch>
                <a:fillRect/>
              </a:stretch>
            </p:blipFill>
            <p:spPr>
              <a:xfrm>
                <a:off x="8428055" y="5443984"/>
                <a:ext cx="15372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حبر 9">
                <a:extLst>
                  <a:ext uri="{FF2B5EF4-FFF2-40B4-BE49-F238E27FC236}">
                    <a16:creationId xmlns:a16="http://schemas.microsoft.com/office/drawing/2014/main" id="{8C19588D-15C9-2E8A-600A-9664512CD475}"/>
                  </a:ext>
                </a:extLst>
              </p14:cNvPr>
              <p14:cNvContentPartPr/>
              <p14:nvPr/>
            </p14:nvContentPartPr>
            <p14:xfrm>
              <a:off x="8505095" y="5426344"/>
              <a:ext cx="4320" cy="826560"/>
            </p14:xfrm>
          </p:contentPart>
        </mc:Choice>
        <mc:Fallback xmlns="">
          <p:pic>
            <p:nvPicPr>
              <p:cNvPr id="10" name="حبر 9">
                <a:extLst>
                  <a:ext uri="{FF2B5EF4-FFF2-40B4-BE49-F238E27FC236}">
                    <a16:creationId xmlns:a16="http://schemas.microsoft.com/office/drawing/2014/main" id="{8C19588D-15C9-2E8A-600A-9664512CD475}"/>
                  </a:ext>
                </a:extLst>
              </p:cNvPr>
              <p:cNvPicPr/>
              <p:nvPr/>
            </p:nvPicPr>
            <p:blipFill>
              <a:blip r:embed="rId12"/>
              <a:stretch>
                <a:fillRect/>
              </a:stretch>
            </p:blipFill>
            <p:spPr>
              <a:xfrm>
                <a:off x="8442455" y="5363704"/>
                <a:ext cx="129960" cy="95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حبر 10">
                <a:extLst>
                  <a:ext uri="{FF2B5EF4-FFF2-40B4-BE49-F238E27FC236}">
                    <a16:creationId xmlns:a16="http://schemas.microsoft.com/office/drawing/2014/main" id="{64B500FE-2959-309C-25C4-E1BEEFA25657}"/>
                  </a:ext>
                </a:extLst>
              </p14:cNvPr>
              <p14:cNvContentPartPr/>
              <p14:nvPr/>
            </p14:nvContentPartPr>
            <p14:xfrm>
              <a:off x="8456135" y="5157784"/>
              <a:ext cx="72000" cy="960840"/>
            </p14:xfrm>
          </p:contentPart>
        </mc:Choice>
        <mc:Fallback xmlns="">
          <p:pic>
            <p:nvPicPr>
              <p:cNvPr id="11" name="حبر 10">
                <a:extLst>
                  <a:ext uri="{FF2B5EF4-FFF2-40B4-BE49-F238E27FC236}">
                    <a16:creationId xmlns:a16="http://schemas.microsoft.com/office/drawing/2014/main" id="{64B500FE-2959-309C-25C4-E1BEEFA25657}"/>
                  </a:ext>
                </a:extLst>
              </p:cNvPr>
              <p:cNvPicPr/>
              <p:nvPr/>
            </p:nvPicPr>
            <p:blipFill>
              <a:blip r:embed="rId14"/>
              <a:stretch>
                <a:fillRect/>
              </a:stretch>
            </p:blipFill>
            <p:spPr>
              <a:xfrm>
                <a:off x="8393495" y="5095144"/>
                <a:ext cx="197640" cy="1086480"/>
              </a:xfrm>
              <a:prstGeom prst="rect">
                <a:avLst/>
              </a:prstGeom>
            </p:spPr>
          </p:pic>
        </mc:Fallback>
      </mc:AlternateContent>
    </p:spTree>
    <p:extLst>
      <p:ext uri="{BB962C8B-B14F-4D97-AF65-F5344CB8AC3E}">
        <p14:creationId xmlns:p14="http://schemas.microsoft.com/office/powerpoint/2010/main" val="1832078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5D3293-D6ED-C987-30E0-1C5FC2516CA6}"/>
              </a:ext>
            </a:extLst>
          </p:cNvPr>
          <p:cNvSpPr>
            <a:spLocks noGrp="1"/>
          </p:cNvSpPr>
          <p:nvPr>
            <p:ph type="title"/>
          </p:nvPr>
        </p:nvSpPr>
        <p:spPr>
          <a:xfrm>
            <a:off x="2195736" y="836712"/>
            <a:ext cx="5034880" cy="570384"/>
          </a:xfrm>
        </p:spPr>
        <p:txBody>
          <a:bodyPr/>
          <a:lstStyle/>
          <a:p>
            <a:pPr marL="0" marR="0" lvl="0" indent="0" defTabSz="914400" rtl="0" eaLnBrk="1" fontAlgn="base" latinLnBrk="0" hangingPunct="1">
              <a:lnSpc>
                <a:spcPct val="100000"/>
              </a:lnSpc>
              <a:spcBef>
                <a:spcPct val="20000"/>
              </a:spcBef>
              <a:spcAft>
                <a:spcPct val="0"/>
              </a:spcAft>
              <a:tabLst/>
              <a:defRPr/>
            </a:pPr>
            <a:br>
              <a:rPr kumimoji="0" lang="en-US" sz="3600" b="0" i="0" u="none" strike="noStrike" kern="1200" cap="none" spc="0" normalizeH="0" baseline="0" noProof="0" dirty="0">
                <a:ln>
                  <a:noFill/>
                </a:ln>
                <a:solidFill>
                  <a:prstClr val="black"/>
                </a:solidFill>
                <a:effectLst/>
                <a:uLnTx/>
                <a:uFillTx/>
                <a:latin typeface="Calibri"/>
                <a:ea typeface="+mn-ea"/>
                <a:cs typeface="+mn-cs"/>
              </a:rPr>
            </a:br>
            <a:r>
              <a:rPr kumimoji="0" lang="en-US" sz="3600" b="0" i="0" u="none" strike="noStrike" kern="1200" cap="none" spc="0" normalizeH="0" baseline="0" noProof="0" dirty="0">
                <a:ln>
                  <a:noFill/>
                </a:ln>
                <a:solidFill>
                  <a:prstClr val="black"/>
                </a:solidFill>
                <a:effectLst/>
                <a:uLnTx/>
                <a:uFillTx/>
                <a:latin typeface="Calibri"/>
                <a:ea typeface="+mn-ea"/>
                <a:cs typeface="+mn-cs"/>
              </a:rPr>
              <a:t>Robinson Annulation </a:t>
            </a:r>
            <a:br>
              <a:rPr kumimoji="0" lang="en-US" sz="3600" b="0" i="0" u="none" strike="noStrike" kern="1200" cap="none" spc="0" normalizeH="0" baseline="0" noProof="0" dirty="0">
                <a:ln>
                  <a:noFill/>
                </a:ln>
                <a:solidFill>
                  <a:prstClr val="black"/>
                </a:solidFill>
                <a:effectLst/>
                <a:uLnTx/>
                <a:uFillTx/>
                <a:latin typeface="Calibri"/>
                <a:ea typeface="+mn-ea"/>
                <a:cs typeface="+mn-cs"/>
              </a:rPr>
            </a:br>
            <a:endParaRPr lang="ar-IQ" sz="3600" dirty="0"/>
          </a:p>
        </p:txBody>
      </p:sp>
      <p:sp>
        <p:nvSpPr>
          <p:cNvPr id="3" name="عنصر نائب للمحتوى 2">
            <a:extLst>
              <a:ext uri="{FF2B5EF4-FFF2-40B4-BE49-F238E27FC236}">
                <a16:creationId xmlns:a16="http://schemas.microsoft.com/office/drawing/2014/main" id="{699B5C4E-1F69-31AF-12B2-83B275E07677}"/>
              </a:ext>
            </a:extLst>
          </p:cNvPr>
          <p:cNvSpPr>
            <a:spLocks noGrp="1"/>
          </p:cNvSpPr>
          <p:nvPr>
            <p:ph idx="1"/>
          </p:nvPr>
        </p:nvSpPr>
        <p:spPr>
          <a:xfrm>
            <a:off x="457200" y="1700808"/>
            <a:ext cx="8229600" cy="4928592"/>
          </a:xfrm>
        </p:spPr>
        <p:txBody>
          <a:bodyPr/>
          <a:lstStyle/>
          <a:p>
            <a:pPr marL="0" indent="0" algn="l" rtl="0">
              <a:buNone/>
            </a:pPr>
            <a:r>
              <a:rPr lang="en-US" b="1" dirty="0">
                <a:solidFill>
                  <a:schemeClr val="accent1">
                    <a:lumMod val="50000"/>
                  </a:schemeClr>
                </a:solidFill>
              </a:rPr>
              <a:t>Robinson Annulation </a:t>
            </a:r>
          </a:p>
          <a:p>
            <a:pPr marL="0" indent="0" algn="just" rtl="0">
              <a:buNone/>
            </a:pPr>
            <a:r>
              <a:rPr lang="en-US" dirty="0">
                <a:solidFill>
                  <a:srgbClr val="C00000"/>
                </a:solidFill>
              </a:rPr>
              <a:t>Named after the British chemist Robert Robinson, Robinson annulation is a cyclization reaction to create a six membered ring by forming three carbon–carbon bonds </a:t>
            </a:r>
            <a:r>
              <a:rPr lang="en-US" dirty="0">
                <a:solidFill>
                  <a:srgbClr val="0070C0"/>
                </a:solidFill>
              </a:rPr>
              <a:t>(A Michael addition followed by a simple aldol condensation). </a:t>
            </a:r>
            <a:r>
              <a:rPr lang="en-US" dirty="0">
                <a:solidFill>
                  <a:srgbClr val="C00000"/>
                </a:solidFill>
              </a:rPr>
              <a:t>This particular reaction is widely used in the synthesis of terpenes, and steroids.</a:t>
            </a:r>
          </a:p>
          <a:p>
            <a:pPr marL="0" indent="0" algn="just" rtl="0">
              <a:buNone/>
            </a:pPr>
            <a:endParaRPr lang="ar-IQ" dirty="0">
              <a:solidFill>
                <a:srgbClr val="C00000"/>
              </a:solidFill>
            </a:endParaRPr>
          </a:p>
        </p:txBody>
      </p:sp>
      <p:pic>
        <p:nvPicPr>
          <p:cNvPr id="5" name="صورة 4">
            <a:extLst>
              <a:ext uri="{FF2B5EF4-FFF2-40B4-BE49-F238E27FC236}">
                <a16:creationId xmlns:a16="http://schemas.microsoft.com/office/drawing/2014/main" id="{308B0330-CBA0-1528-A596-4361965D430A}"/>
              </a:ext>
            </a:extLst>
          </p:cNvPr>
          <p:cNvPicPr>
            <a:picLocks noChangeAspect="1"/>
          </p:cNvPicPr>
          <p:nvPr/>
        </p:nvPicPr>
        <p:blipFill>
          <a:blip r:embed="rId2"/>
          <a:stretch>
            <a:fillRect/>
          </a:stretch>
        </p:blipFill>
        <p:spPr>
          <a:xfrm>
            <a:off x="2200055" y="3933056"/>
            <a:ext cx="5111920" cy="1152128"/>
          </a:xfrm>
          <a:prstGeom prst="rect">
            <a:avLst/>
          </a:prstGeom>
        </p:spPr>
      </p:pic>
    </p:spTree>
    <p:extLst>
      <p:ext uri="{BB962C8B-B14F-4D97-AF65-F5344CB8AC3E}">
        <p14:creationId xmlns:p14="http://schemas.microsoft.com/office/powerpoint/2010/main" val="3925071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2842E3-5253-B44F-781C-D438BBBBD6F0}"/>
              </a:ext>
            </a:extLst>
          </p:cNvPr>
          <p:cNvSpPr>
            <a:spLocks noGrp="1"/>
          </p:cNvSpPr>
          <p:nvPr>
            <p:ph type="title"/>
          </p:nvPr>
        </p:nvSpPr>
        <p:spPr>
          <a:xfrm>
            <a:off x="1835696" y="836712"/>
            <a:ext cx="6475040" cy="642392"/>
          </a:xfrm>
        </p:spPr>
        <p:txBody>
          <a:bodyPr/>
          <a:lstStyle/>
          <a:p>
            <a:br>
              <a:rPr kumimoji="0" lang="en-US" sz="3600" b="0" i="0" u="none" strike="noStrike" kern="1200" cap="none" spc="0" normalizeH="0" baseline="0" noProof="0" dirty="0">
                <a:ln>
                  <a:noFill/>
                </a:ln>
                <a:solidFill>
                  <a:prstClr val="black"/>
                </a:solidFill>
                <a:effectLst/>
                <a:uLnTx/>
                <a:uFillTx/>
                <a:latin typeface="Calibri"/>
                <a:ea typeface="+mj-ea"/>
                <a:cs typeface="Tahoma" pitchFamily="34" charset="0"/>
              </a:rPr>
            </a:br>
            <a:r>
              <a:rPr kumimoji="0" lang="en-US" sz="3600" b="0" i="0" u="none" strike="noStrike" kern="1200" cap="none" spc="0" normalizeH="0" baseline="0" noProof="0" dirty="0">
                <a:ln>
                  <a:noFill/>
                </a:ln>
                <a:solidFill>
                  <a:prstClr val="black"/>
                </a:solidFill>
                <a:effectLst/>
                <a:uLnTx/>
                <a:uFillTx/>
                <a:latin typeface="Calibri"/>
                <a:ea typeface="+mj-ea"/>
                <a:cs typeface="Tahoma" pitchFamily="34" charset="0"/>
              </a:rPr>
              <a:t>Robinson Annulation mechanism </a:t>
            </a:r>
            <a:br>
              <a:rPr kumimoji="0" lang="en-US" sz="3600" b="0" i="0" u="none" strike="noStrike" kern="1200" cap="none" spc="0" normalizeH="0" baseline="0" noProof="0" dirty="0">
                <a:ln>
                  <a:noFill/>
                </a:ln>
                <a:solidFill>
                  <a:prstClr val="black"/>
                </a:solidFill>
                <a:effectLst/>
                <a:uLnTx/>
                <a:uFillTx/>
                <a:latin typeface="Calibri"/>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B02CDD1D-2BA4-6EB5-8F43-5DA6A29152AC}"/>
              </a:ext>
            </a:extLst>
          </p:cNvPr>
          <p:cNvSpPr>
            <a:spLocks noGrp="1"/>
          </p:cNvSpPr>
          <p:nvPr>
            <p:ph idx="1"/>
          </p:nvPr>
        </p:nvSpPr>
        <p:spPr>
          <a:xfrm>
            <a:off x="457200" y="1480810"/>
            <a:ext cx="8229600" cy="5000600"/>
          </a:xfrm>
        </p:spPr>
        <p:txBody>
          <a:bodyPr/>
          <a:lstStyle/>
          <a:p>
            <a:pPr marL="0" indent="0" algn="l" rtl="0">
              <a:buNone/>
            </a:pPr>
            <a:r>
              <a:rPr lang="en-US" b="1" dirty="0">
                <a:solidFill>
                  <a:schemeClr val="accent1">
                    <a:lumMod val="50000"/>
                  </a:schemeClr>
                </a:solidFill>
              </a:rPr>
              <a:t>Mechanism </a:t>
            </a:r>
          </a:p>
          <a:p>
            <a:pPr marL="0" indent="0" algn="just" rtl="0">
              <a:buNone/>
            </a:pPr>
            <a:r>
              <a:rPr lang="en-US" dirty="0">
                <a:solidFill>
                  <a:srgbClr val="C00000"/>
                </a:solidFill>
              </a:rPr>
              <a:t>Robinson annulation is carried out under basic condition s and it proceeds in two stages. Initially, Michael addition takes place between a cyclic ketone and a Michael acceptor, which gives a 1,5-diketone compound. </a:t>
            </a:r>
            <a:endParaRPr lang="ar-IQ" dirty="0">
              <a:solidFill>
                <a:srgbClr val="C00000"/>
              </a:solidFill>
            </a:endParaRPr>
          </a:p>
        </p:txBody>
      </p:sp>
      <p:pic>
        <p:nvPicPr>
          <p:cNvPr id="5" name="صورة 4">
            <a:extLst>
              <a:ext uri="{FF2B5EF4-FFF2-40B4-BE49-F238E27FC236}">
                <a16:creationId xmlns:a16="http://schemas.microsoft.com/office/drawing/2014/main" id="{E917485C-1E6C-3965-5990-1F7D2F87087F}"/>
              </a:ext>
            </a:extLst>
          </p:cNvPr>
          <p:cNvPicPr>
            <a:picLocks noChangeAspect="1"/>
          </p:cNvPicPr>
          <p:nvPr/>
        </p:nvPicPr>
        <p:blipFill>
          <a:blip r:embed="rId2"/>
          <a:stretch>
            <a:fillRect/>
          </a:stretch>
        </p:blipFill>
        <p:spPr>
          <a:xfrm>
            <a:off x="2339752" y="2852936"/>
            <a:ext cx="4751315" cy="3861048"/>
          </a:xfrm>
          <a:prstGeom prst="rect">
            <a:avLst/>
          </a:prstGeom>
        </p:spPr>
      </p:pic>
    </p:spTree>
    <p:extLst>
      <p:ext uri="{BB962C8B-B14F-4D97-AF65-F5344CB8AC3E}">
        <p14:creationId xmlns:p14="http://schemas.microsoft.com/office/powerpoint/2010/main" val="4538905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D051D7-8CF6-22C7-FFD6-2A34D6BD4A5A}"/>
              </a:ext>
            </a:extLst>
          </p:cNvPr>
          <p:cNvSpPr>
            <a:spLocks noGrp="1"/>
          </p:cNvSpPr>
          <p:nvPr>
            <p:ph type="title"/>
          </p:nvPr>
        </p:nvSpPr>
        <p:spPr>
          <a:xfrm>
            <a:off x="1835696" y="764704"/>
            <a:ext cx="6629400" cy="648072"/>
          </a:xfrm>
        </p:spPr>
        <p:txBody>
          <a:bodyPr/>
          <a:lstStyle/>
          <a:p>
            <a:br>
              <a:rPr kumimoji="0" lang="en-US" sz="3600" b="0" i="0" u="none" strike="noStrike" kern="1200" cap="none" spc="0" normalizeH="0" baseline="0" noProof="0" dirty="0">
                <a:ln>
                  <a:noFill/>
                </a:ln>
                <a:solidFill>
                  <a:prstClr val="black"/>
                </a:solidFill>
                <a:effectLst/>
                <a:uLnTx/>
                <a:uFillTx/>
                <a:latin typeface="Calibri"/>
                <a:ea typeface="+mj-ea"/>
                <a:cs typeface="Tahoma" pitchFamily="34" charset="0"/>
              </a:rPr>
            </a:br>
            <a:r>
              <a:rPr kumimoji="0" lang="en-US" sz="3600" b="0" i="0" u="none" strike="noStrike" kern="1200" cap="none" spc="0" normalizeH="0" baseline="0" noProof="0" dirty="0">
                <a:ln>
                  <a:noFill/>
                </a:ln>
                <a:solidFill>
                  <a:prstClr val="black"/>
                </a:solidFill>
                <a:effectLst/>
                <a:uLnTx/>
                <a:uFillTx/>
                <a:latin typeface="Calibri"/>
                <a:ea typeface="+mj-ea"/>
                <a:cs typeface="Tahoma" pitchFamily="34" charset="0"/>
              </a:rPr>
              <a:t>Robinson Annulation mechanism </a:t>
            </a:r>
            <a:br>
              <a:rPr kumimoji="0" lang="en-US" sz="3600" b="0" i="0" u="none" strike="noStrike" kern="1200" cap="none" spc="0" normalizeH="0" baseline="0" noProof="0" dirty="0">
                <a:ln>
                  <a:noFill/>
                </a:ln>
                <a:solidFill>
                  <a:prstClr val="black"/>
                </a:solidFill>
                <a:effectLst/>
                <a:uLnTx/>
                <a:uFillTx/>
                <a:latin typeface="Calibri"/>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3C9DC1CA-A395-115B-B110-38FF5F446B3C}"/>
              </a:ext>
            </a:extLst>
          </p:cNvPr>
          <p:cNvSpPr>
            <a:spLocks noGrp="1"/>
          </p:cNvSpPr>
          <p:nvPr>
            <p:ph idx="1"/>
          </p:nvPr>
        </p:nvSpPr>
        <p:spPr>
          <a:xfrm>
            <a:off x="539552" y="1412776"/>
            <a:ext cx="8424936" cy="5072608"/>
          </a:xfrm>
        </p:spPr>
        <p:txBody>
          <a:bodyPr/>
          <a:lstStyle/>
          <a:p>
            <a:pPr marL="0" indent="0" algn="just" rtl="0">
              <a:buNone/>
            </a:pPr>
            <a:r>
              <a:rPr lang="en-US" dirty="0">
                <a:solidFill>
                  <a:srgbClr val="C00000"/>
                </a:solidFill>
              </a:rPr>
              <a:t>The second reaction is an intramolecular aldol condensation whereby the 1,5-diketone compound converts into an α, β-unsaturated ketone. </a:t>
            </a: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In terms of </a:t>
            </a:r>
            <a:r>
              <a:rPr lang="en-US" dirty="0" err="1">
                <a:solidFill>
                  <a:srgbClr val="C00000"/>
                </a:solidFill>
              </a:rPr>
              <a:t>ste</a:t>
            </a:r>
            <a:r>
              <a:rPr lang="en-US" dirty="0">
                <a:solidFill>
                  <a:srgbClr val="C00000"/>
                </a:solidFill>
              </a:rPr>
              <a:t> </a:t>
            </a:r>
            <a:r>
              <a:rPr lang="en-US" dirty="0" err="1">
                <a:solidFill>
                  <a:srgbClr val="C00000"/>
                </a:solidFill>
              </a:rPr>
              <a:t>reochemistry</a:t>
            </a:r>
            <a:r>
              <a:rPr lang="en-US" dirty="0">
                <a:solidFill>
                  <a:srgbClr val="C00000"/>
                </a:solidFill>
              </a:rPr>
              <a:t>, Robinson annulation can yield a mixture of stereoisomers since the final product may have new stereocenters. </a:t>
            </a:r>
            <a:endParaRPr lang="ar-IQ" dirty="0">
              <a:solidFill>
                <a:srgbClr val="C00000"/>
              </a:solidFill>
            </a:endParaRPr>
          </a:p>
        </p:txBody>
      </p:sp>
      <p:pic>
        <p:nvPicPr>
          <p:cNvPr id="5" name="صورة 4">
            <a:extLst>
              <a:ext uri="{FF2B5EF4-FFF2-40B4-BE49-F238E27FC236}">
                <a16:creationId xmlns:a16="http://schemas.microsoft.com/office/drawing/2014/main" id="{D16DAF22-CDEE-B1E8-A946-F97646883FDD}"/>
              </a:ext>
            </a:extLst>
          </p:cNvPr>
          <p:cNvPicPr>
            <a:picLocks noChangeAspect="1"/>
          </p:cNvPicPr>
          <p:nvPr/>
        </p:nvPicPr>
        <p:blipFill>
          <a:blip r:embed="rId2"/>
          <a:stretch>
            <a:fillRect/>
          </a:stretch>
        </p:blipFill>
        <p:spPr>
          <a:xfrm>
            <a:off x="2267744" y="2162276"/>
            <a:ext cx="5045224" cy="2446630"/>
          </a:xfrm>
          <a:prstGeom prst="rect">
            <a:avLst/>
          </a:prstGeom>
        </p:spPr>
      </p:pic>
      <p:pic>
        <p:nvPicPr>
          <p:cNvPr id="7" name="صورة 6">
            <a:extLst>
              <a:ext uri="{FF2B5EF4-FFF2-40B4-BE49-F238E27FC236}">
                <a16:creationId xmlns:a16="http://schemas.microsoft.com/office/drawing/2014/main" id="{7C7805D0-7C5B-2D66-D6A5-531EA1780AC3}"/>
              </a:ext>
            </a:extLst>
          </p:cNvPr>
          <p:cNvPicPr>
            <a:picLocks noChangeAspect="1"/>
          </p:cNvPicPr>
          <p:nvPr/>
        </p:nvPicPr>
        <p:blipFill>
          <a:blip r:embed="rId3"/>
          <a:stretch>
            <a:fillRect/>
          </a:stretch>
        </p:blipFill>
        <p:spPr>
          <a:xfrm>
            <a:off x="2411760" y="5416515"/>
            <a:ext cx="4446240" cy="1353011"/>
          </a:xfrm>
          <a:prstGeom prst="rect">
            <a:avLst/>
          </a:prstGeom>
        </p:spPr>
      </p:pic>
    </p:spTree>
    <p:extLst>
      <p:ext uri="{BB962C8B-B14F-4D97-AF65-F5344CB8AC3E}">
        <p14:creationId xmlns:p14="http://schemas.microsoft.com/office/powerpoint/2010/main" val="2551652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B805AB-C4BA-9053-07B9-EAB840D8DB1B}"/>
              </a:ext>
            </a:extLst>
          </p:cNvPr>
          <p:cNvSpPr>
            <a:spLocks noGrp="1"/>
          </p:cNvSpPr>
          <p:nvPr>
            <p:ph type="title"/>
          </p:nvPr>
        </p:nvSpPr>
        <p:spPr>
          <a:xfrm>
            <a:off x="1763688" y="836712"/>
            <a:ext cx="6629400" cy="914400"/>
          </a:xfrm>
        </p:spPr>
        <p:txBody>
          <a:bodyPr/>
          <a:lstStyle/>
          <a:p>
            <a:br>
              <a:rPr kumimoji="0" lang="en-US" sz="3600" b="0" i="0" u="none" strike="noStrike" kern="1200" cap="none" spc="0" normalizeH="0" baseline="0" noProof="0" dirty="0">
                <a:ln>
                  <a:noFill/>
                </a:ln>
                <a:solidFill>
                  <a:prstClr val="black"/>
                </a:solidFill>
                <a:effectLst/>
                <a:uLnTx/>
                <a:uFillTx/>
                <a:ea typeface="Tahoma" panose="020B0604030504040204" pitchFamily="34" charset="0"/>
              </a:rPr>
            </a:br>
            <a:r>
              <a:rPr kumimoji="0" lang="en-US" sz="3600" b="0" i="0" u="none" strike="noStrike" kern="1200" cap="none" spc="0" normalizeH="0" baseline="0" noProof="0" dirty="0">
                <a:ln>
                  <a:noFill/>
                </a:ln>
                <a:solidFill>
                  <a:prstClr val="black"/>
                </a:solidFill>
                <a:effectLst/>
                <a:uLnTx/>
                <a:uFillTx/>
                <a:ea typeface="Tahoma" panose="020B0604030504040204" pitchFamily="34" charset="0"/>
              </a:rPr>
              <a:t>Practice problem about Robinson annulation </a:t>
            </a:r>
            <a:br>
              <a:rPr kumimoji="0" lang="en-US" sz="3600" b="0" i="0" u="none" strike="noStrike" kern="1200" cap="none" spc="0" normalizeH="0" baseline="0" noProof="0" dirty="0">
                <a:ln>
                  <a:noFill/>
                </a:ln>
                <a:solidFill>
                  <a:prstClr val="black"/>
                </a:solidFill>
                <a:effectLst/>
                <a:uLnTx/>
                <a:uFillTx/>
                <a:ea typeface="Tahoma" panose="020B0604030504040204" pitchFamily="34" charset="0"/>
              </a:rPr>
            </a:br>
            <a:endParaRPr lang="ar-IQ" sz="3600" dirty="0">
              <a:ea typeface="Tahoma" panose="020B0604030504040204" pitchFamily="34" charset="0"/>
            </a:endParaRPr>
          </a:p>
        </p:txBody>
      </p:sp>
      <p:pic>
        <p:nvPicPr>
          <p:cNvPr id="7" name="عنصر نائب للمحتوى 6">
            <a:extLst>
              <a:ext uri="{FF2B5EF4-FFF2-40B4-BE49-F238E27FC236}">
                <a16:creationId xmlns:a16="http://schemas.microsoft.com/office/drawing/2014/main" id="{E3C79D29-E758-4B39-BA9C-3C9111CD99DA}"/>
              </a:ext>
            </a:extLst>
          </p:cNvPr>
          <p:cNvPicPr>
            <a:picLocks noGrp="1" noChangeAspect="1"/>
          </p:cNvPicPr>
          <p:nvPr>
            <p:ph idx="1"/>
          </p:nvPr>
        </p:nvPicPr>
        <p:blipFill>
          <a:blip r:embed="rId2"/>
          <a:stretch>
            <a:fillRect/>
          </a:stretch>
        </p:blipFill>
        <p:spPr>
          <a:xfrm>
            <a:off x="539552" y="2132856"/>
            <a:ext cx="8229600" cy="1789656"/>
          </a:xfrm>
        </p:spPr>
      </p:pic>
      <p:sp>
        <p:nvSpPr>
          <p:cNvPr id="9" name="مربع نص 8">
            <a:extLst>
              <a:ext uri="{FF2B5EF4-FFF2-40B4-BE49-F238E27FC236}">
                <a16:creationId xmlns:a16="http://schemas.microsoft.com/office/drawing/2014/main" id="{1CB249D3-0336-12A8-A26D-46091145A983}"/>
              </a:ext>
            </a:extLst>
          </p:cNvPr>
          <p:cNvSpPr txBox="1"/>
          <p:nvPr/>
        </p:nvSpPr>
        <p:spPr>
          <a:xfrm>
            <a:off x="611560" y="4221088"/>
            <a:ext cx="8229600" cy="1477328"/>
          </a:xfrm>
          <a:prstGeom prst="rect">
            <a:avLst/>
          </a:prstGeom>
          <a:noFill/>
        </p:spPr>
        <p:txBody>
          <a:bodyPr wrap="square">
            <a:spAutoFit/>
          </a:bodyPr>
          <a:lstStyle/>
          <a:p>
            <a:pPr marL="342900" indent="-342900">
              <a:buAutoNum type="alphaLcParenBoth"/>
            </a:pPr>
            <a:r>
              <a:rPr lang="en-US" dirty="0">
                <a:solidFill>
                  <a:srgbClr val="C00000"/>
                </a:solidFill>
              </a:rPr>
              <a:t>Propose step-by-step mechanisms for both transformations of the Robinson annulation sequence just shown. </a:t>
            </a:r>
          </a:p>
          <a:p>
            <a:pPr marL="342900" indent="-342900">
              <a:buAutoNum type="alphaLcParenBoth"/>
            </a:pPr>
            <a:endParaRPr lang="en-US" dirty="0">
              <a:solidFill>
                <a:srgbClr val="C00000"/>
              </a:solidFill>
            </a:endParaRPr>
          </a:p>
          <a:p>
            <a:pPr marL="342900" indent="-342900">
              <a:buAutoNum type="alphaLcParenBoth"/>
            </a:pPr>
            <a:r>
              <a:rPr lang="en-US" dirty="0">
                <a:solidFill>
                  <a:srgbClr val="C00000"/>
                </a:solidFill>
              </a:rPr>
              <a:t> Would you expect 2-methylcyclohexane-1,3-dione to be more or less acidic than cyclohexanone? Explain your answer.</a:t>
            </a:r>
            <a:endParaRPr lang="ar-IQ" dirty="0">
              <a:solidFill>
                <a:srgbClr val="C00000"/>
              </a:solidFill>
            </a:endParaRPr>
          </a:p>
        </p:txBody>
      </p:sp>
    </p:spTree>
    <p:extLst>
      <p:ext uri="{BB962C8B-B14F-4D97-AF65-F5344CB8AC3E}">
        <p14:creationId xmlns:p14="http://schemas.microsoft.com/office/powerpoint/2010/main" val="304623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577338-154C-D231-3EAA-AF456CCB9572}"/>
              </a:ext>
            </a:extLst>
          </p:cNvPr>
          <p:cNvSpPr>
            <a:spLocks noGrp="1"/>
          </p:cNvSpPr>
          <p:nvPr>
            <p:ph type="title"/>
          </p:nvPr>
        </p:nvSpPr>
        <p:spPr>
          <a:xfrm>
            <a:off x="1763688" y="764704"/>
            <a:ext cx="6629400" cy="914400"/>
          </a:xfrm>
        </p:spPr>
        <p:txBody>
          <a:bodyPr/>
          <a:lstStyle/>
          <a:p>
            <a:r>
              <a:rPr lang="en-US" dirty="0"/>
              <a:t>Wittig Reactions</a:t>
            </a:r>
            <a:endParaRPr lang="ar-IQ" dirty="0"/>
          </a:p>
        </p:txBody>
      </p:sp>
      <p:sp>
        <p:nvSpPr>
          <p:cNvPr id="3" name="عنصر نائب للمحتوى 2">
            <a:extLst>
              <a:ext uri="{FF2B5EF4-FFF2-40B4-BE49-F238E27FC236}">
                <a16:creationId xmlns:a16="http://schemas.microsoft.com/office/drawing/2014/main" id="{5361DD91-0C3D-430D-D5EF-41C173A5DF5B}"/>
              </a:ext>
            </a:extLst>
          </p:cNvPr>
          <p:cNvSpPr>
            <a:spLocks noGrp="1"/>
          </p:cNvSpPr>
          <p:nvPr>
            <p:ph idx="1"/>
          </p:nvPr>
        </p:nvSpPr>
        <p:spPr>
          <a:xfrm>
            <a:off x="457200" y="1679104"/>
            <a:ext cx="8229600" cy="4950296"/>
          </a:xfrm>
        </p:spPr>
        <p:txBody>
          <a:bodyPr/>
          <a:lstStyle/>
          <a:p>
            <a:pPr marL="0" indent="0" algn="just" rtl="0">
              <a:buNone/>
            </a:pPr>
            <a:r>
              <a:rPr lang="en-US" dirty="0"/>
              <a:t>Georg Wittig, a German chemist, was awarded the 1979 Nobel Prize in Chemistry for his work with phosphorus compounds and his discovery of a reaction with enormous synthetic utility. This reaction is called the Wittig reaction (pronounced </a:t>
            </a:r>
            <a:r>
              <a:rPr lang="en-US" dirty="0" err="1"/>
              <a:t>Vittig</a:t>
            </a:r>
            <a:r>
              <a:rPr lang="en-US" dirty="0"/>
              <a:t>):</a:t>
            </a:r>
          </a:p>
          <a:p>
            <a:pPr marL="0" indent="0" algn="just" rtl="0">
              <a:buNone/>
            </a:pPr>
            <a:r>
              <a:rPr lang="en-US" dirty="0"/>
              <a:t> </a:t>
            </a:r>
            <a:endParaRPr lang="ar-IQ" dirty="0"/>
          </a:p>
        </p:txBody>
      </p:sp>
      <p:pic>
        <p:nvPicPr>
          <p:cNvPr id="6" name="صورة 5">
            <a:extLst>
              <a:ext uri="{FF2B5EF4-FFF2-40B4-BE49-F238E27FC236}">
                <a16:creationId xmlns:a16="http://schemas.microsoft.com/office/drawing/2014/main" id="{05E88303-B245-34AB-6C4A-959E068FD262}"/>
              </a:ext>
            </a:extLst>
          </p:cNvPr>
          <p:cNvPicPr>
            <a:picLocks noChangeAspect="1"/>
          </p:cNvPicPr>
          <p:nvPr/>
        </p:nvPicPr>
        <p:blipFill>
          <a:blip r:embed="rId2"/>
          <a:stretch>
            <a:fillRect/>
          </a:stretch>
        </p:blipFill>
        <p:spPr>
          <a:xfrm>
            <a:off x="539552" y="3140968"/>
            <a:ext cx="8229600" cy="1932839"/>
          </a:xfrm>
          <a:prstGeom prst="rect">
            <a:avLst/>
          </a:prstGeom>
        </p:spPr>
      </p:pic>
    </p:spTree>
    <p:extLst>
      <p:ext uri="{BB962C8B-B14F-4D97-AF65-F5344CB8AC3E}">
        <p14:creationId xmlns:p14="http://schemas.microsoft.com/office/powerpoint/2010/main" val="32540972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EE99BD-8D13-4B7D-6076-53A2D431DD42}"/>
              </a:ext>
            </a:extLst>
          </p:cNvPr>
          <p:cNvSpPr>
            <a:spLocks noGrp="1"/>
          </p:cNvSpPr>
          <p:nvPr>
            <p:ph type="title"/>
          </p:nvPr>
        </p:nvSpPr>
        <p:spPr>
          <a:xfrm>
            <a:off x="1331640" y="548680"/>
            <a:ext cx="7355160" cy="914400"/>
          </a:xfrm>
        </p:spPr>
        <p:txBody>
          <a:bodyPr/>
          <a:lstStyle/>
          <a:p>
            <a:r>
              <a:rPr kumimoji="0" lang="en-US" sz="4000" b="0" i="0" u="none" strike="noStrike" kern="1200" cap="none" spc="0" normalizeH="0" baseline="0" noProof="0" dirty="0">
                <a:ln>
                  <a:noFill/>
                </a:ln>
                <a:solidFill>
                  <a:prstClr val="black"/>
                </a:solidFill>
                <a:effectLst/>
                <a:uLnTx/>
                <a:uFillTx/>
                <a:latin typeface="Tahoma" pitchFamily="34" charset="0"/>
                <a:ea typeface="+mj-ea"/>
                <a:cs typeface="Tahoma" pitchFamily="34" charset="0"/>
              </a:rPr>
              <a:t>Wittig Reactions mechanism of </a:t>
            </a:r>
            <a:endParaRPr lang="ar-IQ" dirty="0"/>
          </a:p>
        </p:txBody>
      </p:sp>
      <p:pic>
        <p:nvPicPr>
          <p:cNvPr id="5" name="عنصر نائب للمحتوى 4">
            <a:extLst>
              <a:ext uri="{FF2B5EF4-FFF2-40B4-BE49-F238E27FC236}">
                <a16:creationId xmlns:a16="http://schemas.microsoft.com/office/drawing/2014/main" id="{F74C2F36-071A-C9AF-087B-B927FD28FAA2}"/>
              </a:ext>
            </a:extLst>
          </p:cNvPr>
          <p:cNvPicPr>
            <a:picLocks noGrp="1" noChangeAspect="1"/>
          </p:cNvPicPr>
          <p:nvPr>
            <p:ph idx="1"/>
          </p:nvPr>
        </p:nvPicPr>
        <p:blipFill>
          <a:blip r:embed="rId2"/>
          <a:stretch>
            <a:fillRect/>
          </a:stretch>
        </p:blipFill>
        <p:spPr>
          <a:xfrm>
            <a:off x="1691680" y="1645652"/>
            <a:ext cx="5688632" cy="2341568"/>
          </a:xfrm>
        </p:spPr>
      </p:pic>
      <p:pic>
        <p:nvPicPr>
          <p:cNvPr id="7" name="صورة 6">
            <a:extLst>
              <a:ext uri="{FF2B5EF4-FFF2-40B4-BE49-F238E27FC236}">
                <a16:creationId xmlns:a16="http://schemas.microsoft.com/office/drawing/2014/main" id="{1F9FE039-7E47-72C0-5F3C-09ACCB2C71CF}"/>
              </a:ext>
            </a:extLst>
          </p:cNvPr>
          <p:cNvPicPr>
            <a:picLocks noChangeAspect="1"/>
          </p:cNvPicPr>
          <p:nvPr/>
        </p:nvPicPr>
        <p:blipFill>
          <a:blip r:embed="rId3"/>
          <a:stretch>
            <a:fillRect/>
          </a:stretch>
        </p:blipFill>
        <p:spPr>
          <a:xfrm>
            <a:off x="1691680" y="4059228"/>
            <a:ext cx="3728665" cy="2250092"/>
          </a:xfrm>
          <a:prstGeom prst="rect">
            <a:avLst/>
          </a:prstGeom>
        </p:spPr>
      </p:pic>
      <p:sp>
        <p:nvSpPr>
          <p:cNvPr id="8" name="مربع نص 7">
            <a:extLst>
              <a:ext uri="{FF2B5EF4-FFF2-40B4-BE49-F238E27FC236}">
                <a16:creationId xmlns:a16="http://schemas.microsoft.com/office/drawing/2014/main" id="{88F49D42-E5B7-1839-7521-99AEDB20540B}"/>
              </a:ext>
            </a:extLst>
          </p:cNvPr>
          <p:cNvSpPr txBox="1"/>
          <p:nvPr/>
        </p:nvSpPr>
        <p:spPr>
          <a:xfrm>
            <a:off x="5508104" y="5176702"/>
            <a:ext cx="2304256" cy="707886"/>
          </a:xfrm>
          <a:prstGeom prst="rect">
            <a:avLst/>
          </a:prstGeom>
          <a:noFill/>
        </p:spPr>
        <p:txBody>
          <a:bodyPr wrap="square" rtlCol="1">
            <a:spAutoFit/>
          </a:bodyPr>
          <a:lstStyle/>
          <a:p>
            <a:r>
              <a:rPr lang="en-US" sz="2000" dirty="0">
                <a:solidFill>
                  <a:srgbClr val="C00000"/>
                </a:solidFill>
              </a:rPr>
              <a:t>An example of Wittig reaction</a:t>
            </a:r>
            <a:endParaRPr lang="ar-IQ" sz="2000" dirty="0">
              <a:solidFill>
                <a:srgbClr val="C00000"/>
              </a:solidFill>
            </a:endParaRPr>
          </a:p>
        </p:txBody>
      </p:sp>
    </p:spTree>
    <p:extLst>
      <p:ext uri="{BB962C8B-B14F-4D97-AF65-F5344CB8AC3E}">
        <p14:creationId xmlns:p14="http://schemas.microsoft.com/office/powerpoint/2010/main" val="1754422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692512-98AA-FA0E-1E7C-8ABBB5A740CD}"/>
              </a:ext>
            </a:extLst>
          </p:cNvPr>
          <p:cNvSpPr>
            <a:spLocks noGrp="1"/>
          </p:cNvSpPr>
          <p:nvPr>
            <p:ph type="title"/>
          </p:nvPr>
        </p:nvSpPr>
        <p:spPr>
          <a:xfrm>
            <a:off x="2123728" y="836712"/>
            <a:ext cx="5394920" cy="642392"/>
          </a:xfrm>
        </p:spPr>
        <p:txBody>
          <a:bodyPr/>
          <a:lstStyle/>
          <a:p>
            <a:r>
              <a:rPr lang="en-US" sz="3600" dirty="0">
                <a:latin typeface="Calibri" panose="020F0502020204030204" pitchFamily="34" charset="0"/>
                <a:cs typeface="Calibri" panose="020F0502020204030204" pitchFamily="34" charset="0"/>
              </a:rPr>
              <a:t>Bicyclic compounds </a:t>
            </a:r>
            <a:endParaRPr lang="ar-IQ" sz="36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0B0DA375-7D2A-D8C1-B2F8-20FF2DB172AC}"/>
              </a:ext>
            </a:extLst>
          </p:cNvPr>
          <p:cNvSpPr>
            <a:spLocks noGrp="1"/>
          </p:cNvSpPr>
          <p:nvPr>
            <p:ph idx="1"/>
          </p:nvPr>
        </p:nvSpPr>
        <p:spPr>
          <a:xfrm>
            <a:off x="457200" y="1556792"/>
            <a:ext cx="8229600" cy="5072608"/>
          </a:xfrm>
        </p:spPr>
        <p:txBody>
          <a:bodyPr/>
          <a:lstStyle/>
          <a:p>
            <a:pPr marL="0" indent="0" algn="l" rtl="0">
              <a:buNone/>
            </a:pPr>
            <a:r>
              <a:rPr lang="en-US" b="1" dirty="0">
                <a:solidFill>
                  <a:schemeClr val="accent1">
                    <a:lumMod val="50000"/>
                  </a:schemeClr>
                </a:solidFill>
              </a:rPr>
              <a:t>Naming Bicyclic Compounds </a:t>
            </a:r>
          </a:p>
          <a:p>
            <a:pPr marL="0" indent="0" algn="just" rtl="0">
              <a:buNone/>
            </a:pPr>
            <a:r>
              <a:rPr lang="en-US" dirty="0">
                <a:solidFill>
                  <a:srgbClr val="C00000"/>
                </a:solidFill>
              </a:rPr>
              <a:t>Bicyclic ring systems—compounds that contain two rings that share one or two carbon atoms— can be bridged, fused, or spiro</a:t>
            </a:r>
            <a:endParaRPr lang="ar-IQ" dirty="0">
              <a:solidFill>
                <a:srgbClr val="C00000"/>
              </a:solidFill>
            </a:endParaRPr>
          </a:p>
        </p:txBody>
      </p:sp>
      <p:pic>
        <p:nvPicPr>
          <p:cNvPr id="5" name="صورة 4">
            <a:extLst>
              <a:ext uri="{FF2B5EF4-FFF2-40B4-BE49-F238E27FC236}">
                <a16:creationId xmlns:a16="http://schemas.microsoft.com/office/drawing/2014/main" id="{C522F0B4-ECFF-8793-ED5F-DB35F46B999F}"/>
              </a:ext>
            </a:extLst>
          </p:cNvPr>
          <p:cNvPicPr>
            <a:picLocks noChangeAspect="1"/>
          </p:cNvPicPr>
          <p:nvPr/>
        </p:nvPicPr>
        <p:blipFill>
          <a:blip r:embed="rId2"/>
          <a:stretch>
            <a:fillRect/>
          </a:stretch>
        </p:blipFill>
        <p:spPr>
          <a:xfrm>
            <a:off x="1175048" y="2708920"/>
            <a:ext cx="7355160" cy="2228655"/>
          </a:xfrm>
          <a:prstGeom prst="rect">
            <a:avLst/>
          </a:prstGeom>
        </p:spPr>
      </p:pic>
      <p:pic>
        <p:nvPicPr>
          <p:cNvPr id="6" name="صورة 5">
            <a:extLst>
              <a:ext uri="{FF2B5EF4-FFF2-40B4-BE49-F238E27FC236}">
                <a16:creationId xmlns:a16="http://schemas.microsoft.com/office/drawing/2014/main" id="{8160E485-DBBD-F17B-0F62-2BB9B70739CB}"/>
              </a:ext>
            </a:extLst>
          </p:cNvPr>
          <p:cNvPicPr>
            <a:picLocks noChangeAspect="1"/>
          </p:cNvPicPr>
          <p:nvPr/>
        </p:nvPicPr>
        <p:blipFill>
          <a:blip r:embed="rId3"/>
          <a:stretch>
            <a:fillRect/>
          </a:stretch>
        </p:blipFill>
        <p:spPr>
          <a:xfrm>
            <a:off x="683568" y="5194189"/>
            <a:ext cx="8150712" cy="1490914"/>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حبر 6">
                <a:extLst>
                  <a:ext uri="{FF2B5EF4-FFF2-40B4-BE49-F238E27FC236}">
                    <a16:creationId xmlns:a16="http://schemas.microsoft.com/office/drawing/2014/main" id="{070180A3-3035-AF17-BA7E-77FAEBA956B3}"/>
                  </a:ext>
                </a:extLst>
              </p14:cNvPr>
              <p14:cNvContentPartPr/>
              <p14:nvPr/>
            </p14:nvContentPartPr>
            <p14:xfrm>
              <a:off x="8854655" y="5405580"/>
              <a:ext cx="1800" cy="235800"/>
            </p14:xfrm>
          </p:contentPart>
        </mc:Choice>
        <mc:Fallback xmlns="">
          <p:pic>
            <p:nvPicPr>
              <p:cNvPr id="7" name="حبر 6">
                <a:extLst>
                  <a:ext uri="{FF2B5EF4-FFF2-40B4-BE49-F238E27FC236}">
                    <a16:creationId xmlns:a16="http://schemas.microsoft.com/office/drawing/2014/main" id="{070180A3-3035-AF17-BA7E-77FAEBA956B3}"/>
                  </a:ext>
                </a:extLst>
              </p:cNvPr>
              <p:cNvPicPr/>
              <p:nvPr/>
            </p:nvPicPr>
            <p:blipFill>
              <a:blip r:embed="rId5"/>
              <a:stretch>
                <a:fillRect/>
              </a:stretch>
            </p:blipFill>
            <p:spPr>
              <a:xfrm>
                <a:off x="8791655" y="5342940"/>
                <a:ext cx="127440" cy="361440"/>
              </a:xfrm>
              <a:prstGeom prst="rect">
                <a:avLst/>
              </a:prstGeom>
            </p:spPr>
          </p:pic>
        </mc:Fallback>
      </mc:AlternateContent>
    </p:spTree>
    <p:extLst>
      <p:ext uri="{BB962C8B-B14F-4D97-AF65-F5344CB8AC3E}">
        <p14:creationId xmlns:p14="http://schemas.microsoft.com/office/powerpoint/2010/main" val="21410261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F8C4253-1EA5-BB90-30FA-886B11CEA0EB}"/>
              </a:ext>
            </a:extLst>
          </p:cNvPr>
          <p:cNvSpPr>
            <a:spLocks noGrp="1"/>
          </p:cNvSpPr>
          <p:nvPr>
            <p:ph type="title"/>
          </p:nvPr>
        </p:nvSpPr>
        <p:spPr>
          <a:xfrm>
            <a:off x="1979712" y="836712"/>
            <a:ext cx="6042992" cy="570384"/>
          </a:xfrm>
        </p:spPr>
        <p:txBody>
          <a:bodyPr/>
          <a:lstStyle/>
          <a:p>
            <a:pPr marL="0" marR="0" lvl="0" indent="0" defTabSz="914400" rtl="0" eaLnBrk="1" fontAlgn="base" latinLnBrk="0" hangingPunct="1">
              <a:lnSpc>
                <a:spcPct val="100000"/>
              </a:lnSpc>
              <a:spcBef>
                <a:spcPct val="20000"/>
              </a:spcBef>
              <a:spcAft>
                <a:spcPct val="0"/>
              </a:spcAft>
              <a:tabLst/>
              <a:defRPr/>
            </a:pPr>
            <a:br>
              <a:rPr kumimoji="0" lang="en-US" sz="3600" b="1" i="0" u="none" strike="noStrike" kern="1200" cap="none" spc="0" normalizeH="0" baseline="0" noProof="0" dirty="0">
                <a:ln>
                  <a:noFill/>
                </a:ln>
                <a:effectLst/>
                <a:uLnTx/>
                <a:uFillTx/>
                <a:latin typeface="Calibri"/>
                <a:ea typeface="+mn-ea"/>
                <a:cs typeface="+mn-cs"/>
              </a:rPr>
            </a:br>
            <a:r>
              <a:rPr kumimoji="0" lang="en-US" sz="3600" b="1" i="0" u="none" strike="noStrike" kern="1200" cap="none" spc="0" normalizeH="0" baseline="0" noProof="0" dirty="0">
                <a:ln>
                  <a:noFill/>
                </a:ln>
                <a:effectLst/>
                <a:uLnTx/>
                <a:uFillTx/>
                <a:latin typeface="Calibri"/>
                <a:ea typeface="+mn-ea"/>
                <a:cs typeface="+mn-cs"/>
              </a:rPr>
              <a:t>Naming Bicyclic Compounds </a:t>
            </a:r>
            <a:br>
              <a:rPr kumimoji="0" lang="en-US" sz="3600" b="1" i="0" u="none" strike="noStrike" kern="1200" cap="none" spc="0" normalizeH="0" baseline="0" noProof="0" dirty="0">
                <a:ln>
                  <a:noFill/>
                </a:ln>
                <a:effectLst/>
                <a:uLnTx/>
                <a:uFillTx/>
                <a:latin typeface="Calibri"/>
                <a:ea typeface="+mn-ea"/>
                <a:cs typeface="+mn-cs"/>
              </a:rPr>
            </a:br>
            <a:endParaRPr lang="ar-IQ" sz="3600" dirty="0"/>
          </a:p>
        </p:txBody>
      </p:sp>
      <p:sp>
        <p:nvSpPr>
          <p:cNvPr id="3" name="عنصر نائب للمحتوى 2">
            <a:extLst>
              <a:ext uri="{FF2B5EF4-FFF2-40B4-BE49-F238E27FC236}">
                <a16:creationId xmlns:a16="http://schemas.microsoft.com/office/drawing/2014/main" id="{9EA0DC37-EF36-8EF3-416A-24317243759A}"/>
              </a:ext>
            </a:extLst>
          </p:cNvPr>
          <p:cNvSpPr>
            <a:spLocks noGrp="1"/>
          </p:cNvSpPr>
          <p:nvPr>
            <p:ph idx="1"/>
          </p:nvPr>
        </p:nvSpPr>
        <p:spPr>
          <a:xfrm>
            <a:off x="251520" y="1407096"/>
            <a:ext cx="8640960" cy="5144616"/>
          </a:xfrm>
        </p:spPr>
        <p:txBody>
          <a:bodyPr/>
          <a:lstStyle/>
          <a:p>
            <a:pPr marL="0" indent="0" algn="just" rtl="0">
              <a:buNone/>
            </a:pPr>
            <a:r>
              <a:rPr lang="en-US" dirty="0">
                <a:solidFill>
                  <a:srgbClr val="C00000"/>
                </a:solidFill>
              </a:rPr>
              <a:t>Fused and bridged ring systems are named as </a:t>
            </a:r>
            <a:r>
              <a:rPr lang="en-US" dirty="0" err="1">
                <a:solidFill>
                  <a:srgbClr val="C00000"/>
                </a:solidFill>
              </a:rPr>
              <a:t>bicyclo</a:t>
            </a:r>
            <a:r>
              <a:rPr lang="en-US" dirty="0">
                <a:solidFill>
                  <a:srgbClr val="C00000"/>
                </a:solidFill>
              </a:rPr>
              <a:t>[</a:t>
            </a:r>
            <a:r>
              <a:rPr lang="en-US" dirty="0" err="1">
                <a:solidFill>
                  <a:srgbClr val="C00000"/>
                </a:solidFill>
              </a:rPr>
              <a:t>x.y.z</a:t>
            </a:r>
            <a:r>
              <a:rPr lang="en-US" dirty="0">
                <a:solidFill>
                  <a:srgbClr val="C00000"/>
                </a:solidFill>
              </a:rPr>
              <a:t>]alkanes, where the parent alkane corresponds to the total number of carbons in both rings. The numbers x, y, and z refer to the number of carbons that join the shared carbons together, written in order of decreasing size. For a fused ring system, z always equals zero, because the two shared carbons are directly joined together. The shared carbons in a bridged ring system are called the bridgehead carbons.</a:t>
            </a:r>
            <a:endParaRPr lang="ar-IQ" dirty="0">
              <a:solidFill>
                <a:srgbClr val="C00000"/>
              </a:solidFill>
            </a:endParaRPr>
          </a:p>
        </p:txBody>
      </p:sp>
      <p:pic>
        <p:nvPicPr>
          <p:cNvPr id="5" name="صورة 4">
            <a:extLst>
              <a:ext uri="{FF2B5EF4-FFF2-40B4-BE49-F238E27FC236}">
                <a16:creationId xmlns:a16="http://schemas.microsoft.com/office/drawing/2014/main" id="{37AF6ACE-3CA4-FF2F-ED2E-FD314CF8FDBD}"/>
              </a:ext>
            </a:extLst>
          </p:cNvPr>
          <p:cNvPicPr>
            <a:picLocks noChangeAspect="1"/>
          </p:cNvPicPr>
          <p:nvPr/>
        </p:nvPicPr>
        <p:blipFill>
          <a:blip r:embed="rId2"/>
          <a:stretch>
            <a:fillRect/>
          </a:stretch>
        </p:blipFill>
        <p:spPr>
          <a:xfrm>
            <a:off x="1691680" y="3356992"/>
            <a:ext cx="6444208" cy="336083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حبر 5">
                <a:extLst>
                  <a:ext uri="{FF2B5EF4-FFF2-40B4-BE49-F238E27FC236}">
                    <a16:creationId xmlns:a16="http://schemas.microsoft.com/office/drawing/2014/main" id="{58521C49-0A66-618A-5D14-F9E831D50EFA}"/>
                  </a:ext>
                </a:extLst>
              </p14:cNvPr>
              <p14:cNvContentPartPr/>
              <p14:nvPr/>
            </p14:nvContentPartPr>
            <p14:xfrm>
              <a:off x="8309975" y="5372100"/>
              <a:ext cx="568800" cy="1166400"/>
            </p14:xfrm>
          </p:contentPart>
        </mc:Choice>
        <mc:Fallback xmlns="">
          <p:pic>
            <p:nvPicPr>
              <p:cNvPr id="6" name="حبر 5">
                <a:extLst>
                  <a:ext uri="{FF2B5EF4-FFF2-40B4-BE49-F238E27FC236}">
                    <a16:creationId xmlns:a16="http://schemas.microsoft.com/office/drawing/2014/main" id="{58521C49-0A66-618A-5D14-F9E831D50EFA}"/>
                  </a:ext>
                </a:extLst>
              </p:cNvPr>
              <p:cNvPicPr/>
              <p:nvPr/>
            </p:nvPicPr>
            <p:blipFill>
              <a:blip r:embed="rId4"/>
              <a:stretch>
                <a:fillRect/>
              </a:stretch>
            </p:blipFill>
            <p:spPr>
              <a:xfrm>
                <a:off x="8246975" y="5309460"/>
                <a:ext cx="694440" cy="129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حبر 6">
                <a:extLst>
                  <a:ext uri="{FF2B5EF4-FFF2-40B4-BE49-F238E27FC236}">
                    <a16:creationId xmlns:a16="http://schemas.microsoft.com/office/drawing/2014/main" id="{CA621A14-1EAB-8348-93B6-C576C0FB274E}"/>
                  </a:ext>
                </a:extLst>
              </p14:cNvPr>
              <p14:cNvContentPartPr/>
              <p14:nvPr/>
            </p14:nvContentPartPr>
            <p14:xfrm>
              <a:off x="8289815" y="5405580"/>
              <a:ext cx="25560" cy="982080"/>
            </p14:xfrm>
          </p:contentPart>
        </mc:Choice>
        <mc:Fallback xmlns="">
          <p:pic>
            <p:nvPicPr>
              <p:cNvPr id="7" name="حبر 6">
                <a:extLst>
                  <a:ext uri="{FF2B5EF4-FFF2-40B4-BE49-F238E27FC236}">
                    <a16:creationId xmlns:a16="http://schemas.microsoft.com/office/drawing/2014/main" id="{CA621A14-1EAB-8348-93B6-C576C0FB274E}"/>
                  </a:ext>
                </a:extLst>
              </p:cNvPr>
              <p:cNvPicPr/>
              <p:nvPr/>
            </p:nvPicPr>
            <p:blipFill>
              <a:blip r:embed="rId6"/>
              <a:stretch>
                <a:fillRect/>
              </a:stretch>
            </p:blipFill>
            <p:spPr>
              <a:xfrm>
                <a:off x="8227175" y="5342580"/>
                <a:ext cx="151200" cy="110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حبر 7">
                <a:extLst>
                  <a:ext uri="{FF2B5EF4-FFF2-40B4-BE49-F238E27FC236}">
                    <a16:creationId xmlns:a16="http://schemas.microsoft.com/office/drawing/2014/main" id="{6EFB0CE6-DADA-2D50-2031-AA4DD4AE6B4E}"/>
                  </a:ext>
                </a:extLst>
              </p14:cNvPr>
              <p14:cNvContentPartPr/>
              <p14:nvPr/>
            </p14:nvContentPartPr>
            <p14:xfrm>
              <a:off x="8256335" y="5672700"/>
              <a:ext cx="88920" cy="741960"/>
            </p14:xfrm>
          </p:contentPart>
        </mc:Choice>
        <mc:Fallback xmlns="">
          <p:pic>
            <p:nvPicPr>
              <p:cNvPr id="8" name="حبر 7">
                <a:extLst>
                  <a:ext uri="{FF2B5EF4-FFF2-40B4-BE49-F238E27FC236}">
                    <a16:creationId xmlns:a16="http://schemas.microsoft.com/office/drawing/2014/main" id="{6EFB0CE6-DADA-2D50-2031-AA4DD4AE6B4E}"/>
                  </a:ext>
                </a:extLst>
              </p:cNvPr>
              <p:cNvPicPr/>
              <p:nvPr/>
            </p:nvPicPr>
            <p:blipFill>
              <a:blip r:embed="rId8"/>
              <a:stretch>
                <a:fillRect/>
              </a:stretch>
            </p:blipFill>
            <p:spPr>
              <a:xfrm>
                <a:off x="8193335" y="5609700"/>
                <a:ext cx="21456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حبر 8">
                <a:extLst>
                  <a:ext uri="{FF2B5EF4-FFF2-40B4-BE49-F238E27FC236}">
                    <a16:creationId xmlns:a16="http://schemas.microsoft.com/office/drawing/2014/main" id="{32373399-B395-B5D1-4234-C9ABCC415FBD}"/>
                  </a:ext>
                </a:extLst>
              </p14:cNvPr>
              <p14:cNvContentPartPr/>
              <p14:nvPr/>
            </p14:nvContentPartPr>
            <p14:xfrm>
              <a:off x="8162375" y="5647500"/>
              <a:ext cx="88200" cy="780480"/>
            </p14:xfrm>
          </p:contentPart>
        </mc:Choice>
        <mc:Fallback xmlns="">
          <p:pic>
            <p:nvPicPr>
              <p:cNvPr id="9" name="حبر 8">
                <a:extLst>
                  <a:ext uri="{FF2B5EF4-FFF2-40B4-BE49-F238E27FC236}">
                    <a16:creationId xmlns:a16="http://schemas.microsoft.com/office/drawing/2014/main" id="{32373399-B395-B5D1-4234-C9ABCC415FBD}"/>
                  </a:ext>
                </a:extLst>
              </p:cNvPr>
              <p:cNvPicPr/>
              <p:nvPr/>
            </p:nvPicPr>
            <p:blipFill>
              <a:blip r:embed="rId10"/>
              <a:stretch>
                <a:fillRect/>
              </a:stretch>
            </p:blipFill>
            <p:spPr>
              <a:xfrm>
                <a:off x="8099375" y="5584860"/>
                <a:ext cx="213840" cy="906120"/>
              </a:xfrm>
              <a:prstGeom prst="rect">
                <a:avLst/>
              </a:prstGeom>
            </p:spPr>
          </p:pic>
        </mc:Fallback>
      </mc:AlternateContent>
    </p:spTree>
    <p:extLst>
      <p:ext uri="{BB962C8B-B14F-4D97-AF65-F5344CB8AC3E}">
        <p14:creationId xmlns:p14="http://schemas.microsoft.com/office/powerpoint/2010/main" val="308547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D71BDBF-04AF-8394-7908-658A57F99A7A}"/>
              </a:ext>
            </a:extLst>
          </p:cNvPr>
          <p:cNvSpPr>
            <a:spLocks noGrp="1"/>
          </p:cNvSpPr>
          <p:nvPr>
            <p:ph type="title"/>
          </p:nvPr>
        </p:nvSpPr>
        <p:spPr>
          <a:xfrm>
            <a:off x="1907704" y="836712"/>
            <a:ext cx="5626968" cy="914400"/>
          </a:xfrm>
        </p:spPr>
        <p:txBody>
          <a:bodyPr/>
          <a:lstStyle/>
          <a:p>
            <a:r>
              <a:rPr lang="en-US" dirty="0"/>
              <a:t>Inductive Effect </a:t>
            </a:r>
            <a:endParaRPr lang="ar-IQ" dirty="0"/>
          </a:p>
        </p:txBody>
      </p:sp>
      <p:sp>
        <p:nvSpPr>
          <p:cNvPr id="3" name="عنصر نائب للمحتوى 2">
            <a:extLst>
              <a:ext uri="{FF2B5EF4-FFF2-40B4-BE49-F238E27FC236}">
                <a16:creationId xmlns:a16="http://schemas.microsoft.com/office/drawing/2014/main" id="{91C2CF15-B243-22D1-D1FD-EF6FFE6E2B02}"/>
              </a:ext>
            </a:extLst>
          </p:cNvPr>
          <p:cNvSpPr>
            <a:spLocks noGrp="1"/>
          </p:cNvSpPr>
          <p:nvPr>
            <p:ph idx="1"/>
          </p:nvPr>
        </p:nvSpPr>
        <p:spPr>
          <a:xfrm>
            <a:off x="457200" y="1700808"/>
            <a:ext cx="8229600" cy="4968552"/>
          </a:xfrm>
        </p:spPr>
        <p:txBody>
          <a:bodyPr/>
          <a:lstStyle/>
          <a:p>
            <a:pPr marL="0" indent="0" algn="just" rtl="0">
              <a:buNone/>
            </a:pPr>
            <a:r>
              <a:rPr lang="en-US" dirty="0">
                <a:solidFill>
                  <a:srgbClr val="C00000"/>
                </a:solidFill>
              </a:rPr>
              <a:t>Electronegative groups stabilize carbanions through the negative inductive effect </a:t>
            </a:r>
            <a:r>
              <a:rPr lang="en-US" i="1" dirty="0">
                <a:solidFill>
                  <a:srgbClr val="C00000"/>
                </a:solidFill>
              </a:rPr>
              <a:t>-I</a:t>
            </a:r>
            <a:r>
              <a:rPr lang="en-US" dirty="0">
                <a:solidFill>
                  <a:srgbClr val="C00000"/>
                </a:solidFill>
              </a:rPr>
              <a:t>, which reduces the electron density of the carbanion. On the other hand, positive inductive effect </a:t>
            </a:r>
            <a:r>
              <a:rPr lang="en-US" i="1" dirty="0">
                <a:solidFill>
                  <a:srgbClr val="C00000"/>
                </a:solidFill>
              </a:rPr>
              <a:t>+I</a:t>
            </a:r>
            <a:r>
              <a:rPr lang="en-US" dirty="0">
                <a:solidFill>
                  <a:srgbClr val="C00000"/>
                </a:solidFill>
              </a:rPr>
              <a:t> of electropositive groups would provide more electron density to the carbanion making it less stable.</a:t>
            </a:r>
            <a:endParaRPr lang="ar-IQ" dirty="0">
              <a:solidFill>
                <a:srgbClr val="C00000"/>
              </a:solidFill>
            </a:endParaRPr>
          </a:p>
        </p:txBody>
      </p:sp>
      <p:pic>
        <p:nvPicPr>
          <p:cNvPr id="5" name="صورة 4">
            <a:extLst>
              <a:ext uri="{FF2B5EF4-FFF2-40B4-BE49-F238E27FC236}">
                <a16:creationId xmlns:a16="http://schemas.microsoft.com/office/drawing/2014/main" id="{EB00012F-1E27-8A14-2DC5-43E475BDC91D}"/>
              </a:ext>
            </a:extLst>
          </p:cNvPr>
          <p:cNvPicPr>
            <a:picLocks noChangeAspect="1"/>
          </p:cNvPicPr>
          <p:nvPr/>
        </p:nvPicPr>
        <p:blipFill>
          <a:blip r:embed="rId2"/>
          <a:stretch>
            <a:fillRect/>
          </a:stretch>
        </p:blipFill>
        <p:spPr>
          <a:xfrm>
            <a:off x="1763688" y="3056587"/>
            <a:ext cx="5112568" cy="3726701"/>
          </a:xfrm>
          <a:prstGeom prst="rect">
            <a:avLst/>
          </a:prstGeom>
        </p:spPr>
      </p:pic>
    </p:spTree>
    <p:extLst>
      <p:ext uri="{BB962C8B-B14F-4D97-AF65-F5344CB8AC3E}">
        <p14:creationId xmlns:p14="http://schemas.microsoft.com/office/powerpoint/2010/main" val="1636038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24936CD-86AA-B6A2-66BC-CAB8FF6283BD}"/>
              </a:ext>
            </a:extLst>
          </p:cNvPr>
          <p:cNvSpPr>
            <a:spLocks noGrp="1"/>
          </p:cNvSpPr>
          <p:nvPr>
            <p:ph type="title"/>
          </p:nvPr>
        </p:nvSpPr>
        <p:spPr>
          <a:xfrm>
            <a:off x="1691680" y="836712"/>
            <a:ext cx="7128792" cy="726976"/>
          </a:xfrm>
        </p:spPr>
        <p:txBody>
          <a:bodyPr/>
          <a:lstStyle/>
          <a:p>
            <a:pPr marL="342900" marR="0" lvl="0" indent="-342900" defTabSz="914400" rtl="1" eaLnBrk="1" fontAlgn="base" latinLnBrk="0" hangingPunct="1">
              <a:lnSpc>
                <a:spcPct val="100000"/>
              </a:lnSpc>
              <a:spcBef>
                <a:spcPct val="20000"/>
              </a:spcBef>
              <a:spcAft>
                <a:spcPct val="0"/>
              </a:spcAft>
              <a:tabLst/>
              <a:defRPr/>
            </a:pPr>
            <a:b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n-ea"/>
                <a:cs typeface="Calibri" panose="020F0502020204030204" pitchFamily="34" charset="0"/>
              </a:rPr>
              <a:t>Bicyclic Compounds with Substituents</a:t>
            </a:r>
            <a:br>
              <a:rPr kumimoji="0" lang="en-US" sz="3200" b="0"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n-ea"/>
                <a:cs typeface="Calibri" panose="020F0502020204030204" pitchFamily="34" charset="0"/>
              </a:rPr>
            </a:br>
            <a:endParaRPr lang="ar-IQ" sz="3200" dirty="0">
              <a:latin typeface="Calibri" panose="020F0502020204030204" pitchFamily="34" charset="0"/>
              <a:cs typeface="Calibri" panose="020F0502020204030204" pitchFamily="34" charset="0"/>
            </a:endParaRPr>
          </a:p>
        </p:txBody>
      </p:sp>
      <p:sp>
        <p:nvSpPr>
          <p:cNvPr id="3" name="عنصر نائب للمحتوى 2">
            <a:extLst>
              <a:ext uri="{FF2B5EF4-FFF2-40B4-BE49-F238E27FC236}">
                <a16:creationId xmlns:a16="http://schemas.microsoft.com/office/drawing/2014/main" id="{AA408EF5-AC55-FDE2-50C6-99AB9D4C579D}"/>
              </a:ext>
            </a:extLst>
          </p:cNvPr>
          <p:cNvSpPr>
            <a:spLocks noGrp="1"/>
          </p:cNvSpPr>
          <p:nvPr>
            <p:ph idx="1"/>
          </p:nvPr>
        </p:nvSpPr>
        <p:spPr>
          <a:xfrm>
            <a:off x="323528" y="1556792"/>
            <a:ext cx="8496944" cy="5184576"/>
          </a:xfrm>
        </p:spPr>
        <p:txBody>
          <a:bodyPr/>
          <a:lstStyle/>
          <a:p>
            <a:pPr marL="0" indent="0" algn="just" rtl="0">
              <a:buNone/>
            </a:pPr>
            <a:r>
              <a:rPr lang="en-US" b="0" i="0" dirty="0">
                <a:solidFill>
                  <a:srgbClr val="C00000"/>
                </a:solidFill>
                <a:effectLst/>
                <a:highlight>
                  <a:srgbClr val="FFFFFF"/>
                </a:highlight>
                <a:latin typeface="Segoe UI" panose="020B0502040204020203" pitchFamily="34" charset="0"/>
              </a:rPr>
              <a:t>The presence of substituents in a bicyclic compound doesn’t affect the main rule for numbering which is to </a:t>
            </a:r>
            <a:r>
              <a:rPr lang="en-US" b="1" i="0" dirty="0">
                <a:solidFill>
                  <a:srgbClr val="C00000"/>
                </a:solidFill>
                <a:effectLst/>
                <a:highlight>
                  <a:srgbClr val="FFFFFF"/>
                </a:highlight>
                <a:latin typeface="Segoe UI" panose="020B0502040204020203" pitchFamily="34" charset="0"/>
              </a:rPr>
              <a:t>start it from one of the bridgehead carbon</a:t>
            </a:r>
            <a:r>
              <a:rPr lang="en-US" b="0" i="0" dirty="0">
                <a:solidFill>
                  <a:srgbClr val="C00000"/>
                </a:solidFill>
                <a:effectLst/>
                <a:highlight>
                  <a:srgbClr val="FFFFFF"/>
                </a:highlight>
                <a:latin typeface="Segoe UI" panose="020B0502040204020203" pitchFamily="34" charset="0"/>
              </a:rPr>
              <a:t> atoms and </a:t>
            </a:r>
            <a:r>
              <a:rPr lang="en-US" b="1" i="0" dirty="0">
                <a:solidFill>
                  <a:srgbClr val="C00000"/>
                </a:solidFill>
                <a:effectLst/>
                <a:highlight>
                  <a:srgbClr val="FFFFFF"/>
                </a:highlight>
                <a:latin typeface="Segoe UI" panose="020B0502040204020203" pitchFamily="34" charset="0"/>
              </a:rPr>
              <a:t>move</a:t>
            </a:r>
            <a:r>
              <a:rPr lang="en-US" b="0" i="0" dirty="0">
                <a:solidFill>
                  <a:srgbClr val="C00000"/>
                </a:solidFill>
                <a:effectLst/>
                <a:highlight>
                  <a:srgbClr val="FFFFFF"/>
                </a:highlight>
                <a:latin typeface="Segoe UI" panose="020B0502040204020203" pitchFamily="34" charset="0"/>
              </a:rPr>
              <a:t> in the direction of the </a:t>
            </a:r>
            <a:r>
              <a:rPr lang="en-US" b="1" i="0" dirty="0">
                <a:solidFill>
                  <a:srgbClr val="C00000"/>
                </a:solidFill>
                <a:effectLst/>
                <a:highlight>
                  <a:srgbClr val="FFFFFF"/>
                </a:highlight>
                <a:latin typeface="Segoe UI" panose="020B0502040204020203" pitchFamily="34" charset="0"/>
              </a:rPr>
              <a:t>larger ring</a:t>
            </a:r>
            <a:r>
              <a:rPr lang="en-US" b="0" i="0" dirty="0">
                <a:solidFill>
                  <a:srgbClr val="C00000"/>
                </a:solidFill>
                <a:effectLst/>
                <a:highlight>
                  <a:srgbClr val="FFFFFF"/>
                </a:highlight>
                <a:latin typeface="Segoe UI" panose="020B0502040204020203" pitchFamily="34" charset="0"/>
              </a:rPr>
              <a:t> </a:t>
            </a:r>
            <a:r>
              <a:rPr lang="en-US" b="1" i="0" dirty="0">
                <a:solidFill>
                  <a:srgbClr val="C00000"/>
                </a:solidFill>
                <a:effectLst/>
                <a:highlight>
                  <a:srgbClr val="FFFFFF"/>
                </a:highlight>
                <a:latin typeface="Segoe UI" panose="020B0502040204020203" pitchFamily="34" charset="0"/>
              </a:rPr>
              <a:t>towards the other bridgehead carbon</a:t>
            </a:r>
            <a:r>
              <a:rPr lang="en-US" b="0" i="0" dirty="0">
                <a:solidFill>
                  <a:srgbClr val="C00000"/>
                </a:solidFill>
                <a:effectLst/>
                <a:highlight>
                  <a:srgbClr val="FFFFFF"/>
                </a:highlight>
                <a:latin typeface="Segoe UI" panose="020B0502040204020203" pitchFamily="34" charset="0"/>
              </a:rPr>
              <a:t> atom.</a:t>
            </a:r>
          </a:p>
          <a:p>
            <a:pPr marL="0" indent="0" algn="just" rtl="0">
              <a:buNone/>
            </a:pPr>
            <a:r>
              <a:rPr lang="en-US" b="0" i="0" dirty="0">
                <a:solidFill>
                  <a:srgbClr val="C00000"/>
                </a:solidFill>
                <a:effectLst/>
                <a:highlight>
                  <a:srgbClr val="FFFFFF"/>
                </a:highlight>
                <a:latin typeface="Segoe UI" panose="020B0502040204020203" pitchFamily="34" charset="0"/>
              </a:rPr>
              <a:t>For example, despite the presence of a Br group in the left ring, the larger ring on the right gets the priority and is numbered first. The substituent is placed in the beginning of the name just like in the </a:t>
            </a:r>
            <a:r>
              <a:rPr lang="en-US" b="0" i="0" u="none" strike="noStrike" dirty="0">
                <a:solidFill>
                  <a:srgbClr val="194EAA"/>
                </a:solidFill>
                <a:effectLst/>
                <a:highlight>
                  <a:srgbClr val="FFFFFF"/>
                </a:highlight>
                <a:latin typeface="Segoe UI" panose="020B0502040204020203" pitchFamily="34" charset="0"/>
                <a:hlinkClick r:id="rId2"/>
              </a:rPr>
              <a:t>nomenclature of alkanes:</a:t>
            </a:r>
            <a:endParaRPr lang="en-US" b="0" i="0" dirty="0">
              <a:solidFill>
                <a:srgbClr val="0A0000"/>
              </a:solidFill>
              <a:effectLst/>
              <a:highlight>
                <a:srgbClr val="FFFFFF"/>
              </a:highlight>
              <a:latin typeface="Segoe UI" panose="020B0502040204020203" pitchFamily="34" charset="0"/>
            </a:endParaRPr>
          </a:p>
          <a:p>
            <a:pPr marL="0" indent="0">
              <a:buNone/>
            </a:pPr>
            <a:endParaRPr lang="ar-IQ" dirty="0"/>
          </a:p>
        </p:txBody>
      </p:sp>
      <p:pic>
        <p:nvPicPr>
          <p:cNvPr id="5" name="صورة 4">
            <a:extLst>
              <a:ext uri="{FF2B5EF4-FFF2-40B4-BE49-F238E27FC236}">
                <a16:creationId xmlns:a16="http://schemas.microsoft.com/office/drawing/2014/main" id="{6518D14B-CA0A-9C85-FA91-81C3F50CC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975" y="4005064"/>
            <a:ext cx="5385515" cy="2768352"/>
          </a:xfrm>
          <a:prstGeom prst="rect">
            <a:avLst/>
          </a:prstGeom>
        </p:spPr>
      </p:pic>
    </p:spTree>
    <p:extLst>
      <p:ext uri="{BB962C8B-B14F-4D97-AF65-F5344CB8AC3E}">
        <p14:creationId xmlns:p14="http://schemas.microsoft.com/office/powerpoint/2010/main" val="15704217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ECB9A4F-EEEF-E8BB-6B07-47C316751FE6}"/>
              </a:ext>
            </a:extLst>
          </p:cNvPr>
          <p:cNvSpPr>
            <a:spLocks noGrp="1"/>
          </p:cNvSpPr>
          <p:nvPr>
            <p:ph type="title"/>
          </p:nvPr>
        </p:nvSpPr>
        <p:spPr>
          <a:xfrm>
            <a:off x="1835696" y="836712"/>
            <a:ext cx="6629400" cy="642392"/>
          </a:xfrm>
        </p:spPr>
        <p:txBody>
          <a:bodyPr/>
          <a:lstStyle/>
          <a:p>
            <a:b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br>
            <a: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t>Bicyclic Compounds with Substituents</a:t>
            </a:r>
            <a:br>
              <a:rPr kumimoji="0" lang="en-US" sz="3200" b="0"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br>
            <a:endParaRPr lang="ar-IQ" dirty="0"/>
          </a:p>
        </p:txBody>
      </p:sp>
      <p:pic>
        <p:nvPicPr>
          <p:cNvPr id="5" name="عنصر نائب للمحتوى 4">
            <a:extLst>
              <a:ext uri="{FF2B5EF4-FFF2-40B4-BE49-F238E27FC236}">
                <a16:creationId xmlns:a16="http://schemas.microsoft.com/office/drawing/2014/main" id="{30140EB2-9414-3745-77D5-0F04D9F931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1479104"/>
            <a:ext cx="4301984" cy="5196945"/>
          </a:xfrm>
        </p:spPr>
      </p:pic>
    </p:spTree>
    <p:extLst>
      <p:ext uri="{BB962C8B-B14F-4D97-AF65-F5344CB8AC3E}">
        <p14:creationId xmlns:p14="http://schemas.microsoft.com/office/powerpoint/2010/main" val="1714694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24DA4B-3030-3061-D837-7E6B1EF25816}"/>
              </a:ext>
            </a:extLst>
          </p:cNvPr>
          <p:cNvSpPr>
            <a:spLocks noGrp="1"/>
          </p:cNvSpPr>
          <p:nvPr>
            <p:ph type="title"/>
          </p:nvPr>
        </p:nvSpPr>
        <p:spPr>
          <a:xfrm>
            <a:off x="1979712" y="908720"/>
            <a:ext cx="6629400" cy="570384"/>
          </a:xfrm>
        </p:spPr>
        <p:txBody>
          <a:bodyPr/>
          <a:lstStyle/>
          <a:p>
            <a:b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br>
            <a: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t>Bicyclic Compounds with Substituents</a:t>
            </a:r>
            <a:br>
              <a:rPr kumimoji="0" lang="en-US" sz="3200" b="0"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br>
            <a:endParaRPr lang="ar-IQ" dirty="0"/>
          </a:p>
        </p:txBody>
      </p:sp>
      <p:sp>
        <p:nvSpPr>
          <p:cNvPr id="3" name="عنصر نائب للمحتوى 2">
            <a:extLst>
              <a:ext uri="{FF2B5EF4-FFF2-40B4-BE49-F238E27FC236}">
                <a16:creationId xmlns:a16="http://schemas.microsoft.com/office/drawing/2014/main" id="{727E4F85-1832-0B8F-9CD6-3246C694E6CF}"/>
              </a:ext>
            </a:extLst>
          </p:cNvPr>
          <p:cNvSpPr>
            <a:spLocks noGrp="1"/>
          </p:cNvSpPr>
          <p:nvPr>
            <p:ph idx="1"/>
          </p:nvPr>
        </p:nvSpPr>
        <p:spPr>
          <a:xfrm>
            <a:off x="457200" y="1628800"/>
            <a:ext cx="8229600" cy="5000600"/>
          </a:xfrm>
        </p:spPr>
        <p:txBody>
          <a:bodyPr/>
          <a:lstStyle/>
          <a:p>
            <a:pPr marL="0" indent="0" algn="just" rtl="0">
              <a:buNone/>
            </a:pPr>
            <a:r>
              <a:rPr lang="en-US" b="0" i="0" dirty="0">
                <a:solidFill>
                  <a:srgbClr val="C00000"/>
                </a:solidFill>
                <a:effectLst/>
                <a:highlight>
                  <a:srgbClr val="FFFFFF"/>
                </a:highlight>
                <a:latin typeface="Calibri" panose="020F0502020204030204" pitchFamily="34" charset="0"/>
                <a:cs typeface="Calibri" panose="020F0502020204030204" pitchFamily="34" charset="0"/>
              </a:rPr>
              <a:t>Now </a:t>
            </a:r>
            <a:r>
              <a:rPr lang="en-US" b="1" i="0" dirty="0">
                <a:solidFill>
                  <a:srgbClr val="C00000"/>
                </a:solidFill>
                <a:effectLst/>
                <a:highlight>
                  <a:srgbClr val="FFFFFF"/>
                </a:highlight>
                <a:latin typeface="Calibri" panose="020F0502020204030204" pitchFamily="34" charset="0"/>
                <a:cs typeface="Calibri" panose="020F0502020204030204" pitchFamily="34" charset="0"/>
              </a:rPr>
              <a:t>what if the rings are the same</a:t>
            </a:r>
            <a:r>
              <a:rPr lang="en-US" b="0" i="0" dirty="0">
                <a:solidFill>
                  <a:srgbClr val="C00000"/>
                </a:solidFill>
                <a:effectLst/>
                <a:highlight>
                  <a:srgbClr val="FFFFFF"/>
                </a:highlight>
                <a:latin typeface="Calibri" panose="020F0502020204030204" pitchFamily="34" charset="0"/>
                <a:cs typeface="Calibri" panose="020F0502020204030204" pitchFamily="34" charset="0"/>
              </a:rPr>
              <a:t> – they have the same number of carbon atoms? In this case, the one with a substituent gets the priority. For example:</a:t>
            </a:r>
          </a:p>
          <a:p>
            <a:pPr marL="0" indent="0" algn="l" rtl="0">
              <a:buNone/>
            </a:pPr>
            <a:endParaRPr lang="en-US" dirty="0">
              <a:solidFill>
                <a:srgbClr val="C00000"/>
              </a:solidFill>
              <a:highlight>
                <a:srgbClr val="FFFFFF"/>
              </a:highlight>
              <a:latin typeface="Calibri" panose="020F0502020204030204" pitchFamily="34" charset="0"/>
              <a:cs typeface="Calibri" panose="020F0502020204030204" pitchFamily="34" charset="0"/>
            </a:endParaRPr>
          </a:p>
          <a:p>
            <a:pPr marL="0" indent="0" algn="l" rtl="0">
              <a:buNone/>
            </a:pPr>
            <a:endParaRPr lang="en-US" dirty="0">
              <a:solidFill>
                <a:srgbClr val="C00000"/>
              </a:solidFill>
              <a:highlight>
                <a:srgbClr val="FFFFFF"/>
              </a:highlight>
              <a:latin typeface="Calibri" panose="020F0502020204030204" pitchFamily="34" charset="0"/>
              <a:cs typeface="Calibri" panose="020F0502020204030204" pitchFamily="34" charset="0"/>
            </a:endParaRPr>
          </a:p>
          <a:p>
            <a:pPr marL="0" indent="0" algn="l" rtl="0">
              <a:buNone/>
            </a:pPr>
            <a:endParaRPr lang="en-US" dirty="0">
              <a:solidFill>
                <a:srgbClr val="C00000"/>
              </a:solidFill>
              <a:highlight>
                <a:srgbClr val="FFFFFF"/>
              </a:highlight>
              <a:latin typeface="Calibri" panose="020F0502020204030204" pitchFamily="34" charset="0"/>
              <a:cs typeface="Calibri" panose="020F0502020204030204" pitchFamily="34" charset="0"/>
            </a:endParaRPr>
          </a:p>
          <a:p>
            <a:pPr marL="0" indent="0" algn="l" rtl="0">
              <a:buNone/>
            </a:pPr>
            <a:endParaRPr lang="en-US" dirty="0">
              <a:solidFill>
                <a:srgbClr val="C00000"/>
              </a:solidFill>
              <a:highlight>
                <a:srgbClr val="FFFFFF"/>
              </a:highlight>
              <a:latin typeface="Calibri" panose="020F0502020204030204" pitchFamily="34" charset="0"/>
              <a:cs typeface="Calibri" panose="020F0502020204030204" pitchFamily="34" charset="0"/>
            </a:endParaRPr>
          </a:p>
          <a:p>
            <a:pPr marL="0" indent="0" algn="l" rtl="0">
              <a:buNone/>
            </a:pPr>
            <a:endParaRPr lang="en-US" dirty="0">
              <a:solidFill>
                <a:srgbClr val="C00000"/>
              </a:solidFill>
              <a:highlight>
                <a:srgbClr val="FFFFFF"/>
              </a:highlight>
              <a:latin typeface="Calibri" panose="020F0502020204030204" pitchFamily="34" charset="0"/>
              <a:cs typeface="Calibri" panose="020F0502020204030204" pitchFamily="34" charset="0"/>
            </a:endParaRPr>
          </a:p>
          <a:p>
            <a:pPr marL="0" indent="0" algn="just" rtl="0">
              <a:buNone/>
            </a:pPr>
            <a:endParaRPr lang="en-US" b="0" i="0" dirty="0">
              <a:solidFill>
                <a:srgbClr val="C00000"/>
              </a:solidFill>
              <a:effectLst/>
              <a:highlight>
                <a:srgbClr val="FFFFFF"/>
              </a:highlight>
              <a:latin typeface="Calibri" panose="020F0502020204030204" pitchFamily="34" charset="0"/>
              <a:cs typeface="Calibri" panose="020F0502020204030204" pitchFamily="34" charset="0"/>
            </a:endParaRPr>
          </a:p>
          <a:p>
            <a:pPr marL="0" indent="0" algn="just" rtl="0">
              <a:buNone/>
            </a:pPr>
            <a:r>
              <a:rPr lang="en-US" b="0" i="0" dirty="0">
                <a:solidFill>
                  <a:srgbClr val="C00000"/>
                </a:solidFill>
                <a:effectLst/>
                <a:highlight>
                  <a:srgbClr val="FFFFFF"/>
                </a:highlight>
                <a:latin typeface="Calibri" panose="020F0502020204030204" pitchFamily="34" charset="0"/>
                <a:cs typeface="Calibri" panose="020F0502020204030204" pitchFamily="34" charset="0"/>
              </a:rPr>
              <a:t>Both rings (left and right) have the same number of carbons. Therefore, the priority is given based on the methyl substituent. The ring on the top has only two carbon atoms and thus it gets the lowest priority despite the presence of a substituent which ring 2 lacks.</a:t>
            </a:r>
            <a:endParaRPr lang="ar-IQ" dirty="0">
              <a:solidFill>
                <a:srgbClr val="C00000"/>
              </a:solidFill>
              <a:latin typeface="Calibri" panose="020F0502020204030204" pitchFamily="34" charset="0"/>
              <a:cs typeface="Calibri" panose="020F0502020204030204" pitchFamily="34" charset="0"/>
            </a:endParaRPr>
          </a:p>
        </p:txBody>
      </p:sp>
      <p:pic>
        <p:nvPicPr>
          <p:cNvPr id="5" name="صورة 4">
            <a:extLst>
              <a:ext uri="{FF2B5EF4-FFF2-40B4-BE49-F238E27FC236}">
                <a16:creationId xmlns:a16="http://schemas.microsoft.com/office/drawing/2014/main" id="{0E4A84E7-EF7F-0946-E9AD-280DFC10A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202" y="2472891"/>
            <a:ext cx="3303335" cy="1820205"/>
          </a:xfrm>
          <a:prstGeom prst="rect">
            <a:avLst/>
          </a:prstGeom>
        </p:spPr>
      </p:pic>
    </p:spTree>
    <p:extLst>
      <p:ext uri="{BB962C8B-B14F-4D97-AF65-F5344CB8AC3E}">
        <p14:creationId xmlns:p14="http://schemas.microsoft.com/office/powerpoint/2010/main" val="24641984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BD04C1E-DEF3-EB6E-3621-11E7AD373DA4}"/>
              </a:ext>
            </a:extLst>
          </p:cNvPr>
          <p:cNvSpPr>
            <a:spLocks noGrp="1"/>
          </p:cNvSpPr>
          <p:nvPr>
            <p:ph type="title"/>
          </p:nvPr>
        </p:nvSpPr>
        <p:spPr>
          <a:xfrm>
            <a:off x="1835695" y="796554"/>
            <a:ext cx="6629400" cy="570384"/>
          </a:xfrm>
        </p:spPr>
        <p:txBody>
          <a:bodyPr/>
          <a:lstStyle/>
          <a:p>
            <a:b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br>
            <a:r>
              <a:rPr kumimoji="0" lang="en-US" sz="3200" b="1"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t>Bicyclic Compounds with Substituents</a:t>
            </a:r>
            <a:br>
              <a:rPr kumimoji="0" lang="en-US" sz="3200" b="0" i="0" u="none" strike="noStrike" kern="1200" cap="none" spc="0" normalizeH="0" baseline="0" noProof="0" dirty="0">
                <a:ln>
                  <a:noFill/>
                </a:ln>
                <a:solidFill>
                  <a:srgbClr val="2D2D2D"/>
                </a:solidFill>
                <a:effectLst/>
                <a:highlight>
                  <a:srgbClr val="FFFFFF"/>
                </a:highlight>
                <a:uLnTx/>
                <a:uFillTx/>
                <a:latin typeface="Calibri" panose="020F0502020204030204" pitchFamily="34" charset="0"/>
                <a:ea typeface="+mj-ea"/>
                <a:cs typeface="Calibri" panose="020F0502020204030204" pitchFamily="34" charset="0"/>
              </a:rPr>
            </a:br>
            <a:endParaRPr lang="ar-IQ" dirty="0"/>
          </a:p>
        </p:txBody>
      </p:sp>
      <p:sp>
        <p:nvSpPr>
          <p:cNvPr id="3" name="عنصر نائب للمحتوى 2">
            <a:extLst>
              <a:ext uri="{FF2B5EF4-FFF2-40B4-BE49-F238E27FC236}">
                <a16:creationId xmlns:a16="http://schemas.microsoft.com/office/drawing/2014/main" id="{C9B093A2-C401-25E6-2D05-316161C9AF4E}"/>
              </a:ext>
            </a:extLst>
          </p:cNvPr>
          <p:cNvSpPr>
            <a:spLocks noGrp="1"/>
          </p:cNvSpPr>
          <p:nvPr>
            <p:ph idx="1"/>
          </p:nvPr>
        </p:nvSpPr>
        <p:spPr>
          <a:xfrm>
            <a:off x="222909" y="1479104"/>
            <a:ext cx="8698181" cy="5150296"/>
          </a:xfrm>
        </p:spPr>
        <p:txBody>
          <a:bodyPr/>
          <a:lstStyle/>
          <a:p>
            <a:pPr marL="0" indent="0" algn="just" rtl="0">
              <a:buNone/>
            </a:pPr>
            <a:r>
              <a:rPr lang="en-US" b="0" i="0" dirty="0">
                <a:solidFill>
                  <a:srgbClr val="C00000"/>
                </a:solidFill>
                <a:effectLst/>
                <a:highlight>
                  <a:srgbClr val="FFFFFF"/>
                </a:highlight>
                <a:latin typeface="Calibri" panose="020F0502020204030204" pitchFamily="34" charset="0"/>
                <a:cs typeface="Calibri" panose="020F0502020204030204" pitchFamily="34" charset="0"/>
              </a:rPr>
              <a:t>The last part of this post will be a</a:t>
            </a:r>
            <a:r>
              <a:rPr lang="en-US" b="1" i="0" dirty="0">
                <a:solidFill>
                  <a:srgbClr val="C00000"/>
                </a:solidFill>
                <a:effectLst/>
                <a:highlight>
                  <a:srgbClr val="FFFFFF"/>
                </a:highlight>
                <a:latin typeface="Calibri" panose="020F0502020204030204" pitchFamily="34" charset="0"/>
                <a:cs typeface="Calibri" panose="020F0502020204030204" pitchFamily="34" charset="0"/>
              </a:rPr>
              <a:t> summary chart for naming bicyclic compounds</a:t>
            </a:r>
            <a:r>
              <a:rPr lang="en-US" b="0" i="0" dirty="0">
                <a:solidFill>
                  <a:srgbClr val="C00000"/>
                </a:solidFill>
                <a:effectLst/>
                <a:highlight>
                  <a:srgbClr val="FFFFFF"/>
                </a:highlight>
                <a:latin typeface="Calibri" panose="020F0502020204030204" pitchFamily="34" charset="0"/>
                <a:cs typeface="Calibri" panose="020F0502020204030204" pitchFamily="34" charset="0"/>
              </a:rPr>
              <a:t> which you can also use to </a:t>
            </a:r>
            <a:r>
              <a:rPr lang="en-US" b="1" i="0" dirty="0">
                <a:solidFill>
                  <a:srgbClr val="C00000"/>
                </a:solidFill>
                <a:effectLst/>
                <a:highlight>
                  <a:srgbClr val="FFFFFF"/>
                </a:highlight>
                <a:latin typeface="Calibri" panose="020F0502020204030204" pitchFamily="34" charset="0"/>
                <a:cs typeface="Calibri" panose="020F0502020204030204" pitchFamily="34" charset="0"/>
              </a:rPr>
              <a:t>practice some additional examples</a:t>
            </a:r>
            <a:r>
              <a:rPr lang="en-US" b="0" i="0" dirty="0">
                <a:solidFill>
                  <a:srgbClr val="C00000"/>
                </a:solidFill>
                <a:effectLst/>
                <a:highlight>
                  <a:srgbClr val="FFFFFF"/>
                </a:highlight>
                <a:latin typeface="Calibri" panose="020F0502020204030204" pitchFamily="34" charset="0"/>
                <a:cs typeface="Calibri" panose="020F0502020204030204" pitchFamily="34" charset="0"/>
              </a:rPr>
              <a:t> below:</a:t>
            </a:r>
          </a:p>
          <a:p>
            <a:pPr marL="0" indent="0" algn="l">
              <a:buNone/>
            </a:pPr>
            <a:endParaRPr lang="en-US" b="0" i="0" dirty="0">
              <a:solidFill>
                <a:srgbClr val="0A0000"/>
              </a:solidFill>
              <a:effectLst/>
              <a:highlight>
                <a:srgbClr val="FFFFFF"/>
              </a:highlight>
              <a:latin typeface="Segoe UI" panose="020B0502040204020203" pitchFamily="34" charset="0"/>
            </a:endParaRPr>
          </a:p>
          <a:p>
            <a:pPr marL="0" indent="0">
              <a:buNone/>
            </a:pPr>
            <a:endParaRPr lang="ar-IQ" dirty="0"/>
          </a:p>
        </p:txBody>
      </p:sp>
      <p:pic>
        <p:nvPicPr>
          <p:cNvPr id="5" name="صورة 4">
            <a:extLst>
              <a:ext uri="{FF2B5EF4-FFF2-40B4-BE49-F238E27FC236}">
                <a16:creationId xmlns:a16="http://schemas.microsoft.com/office/drawing/2014/main" id="{A48B1DB8-5169-8926-A758-C13C5A417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759" y="2204864"/>
            <a:ext cx="3348291" cy="4653136"/>
          </a:xfrm>
          <a:prstGeom prst="rect">
            <a:avLst/>
          </a:prstGeom>
        </p:spPr>
      </p:pic>
      <p:sp>
        <p:nvSpPr>
          <p:cNvPr id="7" name="مربع نص 6">
            <a:extLst>
              <a:ext uri="{FF2B5EF4-FFF2-40B4-BE49-F238E27FC236}">
                <a16:creationId xmlns:a16="http://schemas.microsoft.com/office/drawing/2014/main" id="{7FE52009-02DD-5AD6-9910-0F0DDC453D0D}"/>
              </a:ext>
            </a:extLst>
          </p:cNvPr>
          <p:cNvSpPr txBox="1"/>
          <p:nvPr/>
        </p:nvSpPr>
        <p:spPr>
          <a:xfrm>
            <a:off x="5418951" y="2348880"/>
            <a:ext cx="3274817" cy="923330"/>
          </a:xfrm>
          <a:prstGeom prst="rect">
            <a:avLst/>
          </a:prstGeom>
          <a:noFill/>
        </p:spPr>
        <p:txBody>
          <a:bodyPr wrap="square">
            <a:spAutoFit/>
          </a:bodyPr>
          <a:lstStyle/>
          <a:p>
            <a:pPr algn="l"/>
            <a:r>
              <a:rPr lang="en-US" b="1" i="0" dirty="0">
                <a:solidFill>
                  <a:srgbClr val="FA1EF3"/>
                </a:solidFill>
                <a:effectLst/>
                <a:highlight>
                  <a:srgbClr val="FFFFFF"/>
                </a:highlight>
                <a:latin typeface="Segoe UI" panose="020B0502040204020203" pitchFamily="34" charset="0"/>
              </a:rPr>
              <a:t>Practice</a:t>
            </a:r>
          </a:p>
          <a:p>
            <a:pPr algn="l"/>
            <a:r>
              <a:rPr lang="en-US" b="0" i="0" dirty="0">
                <a:solidFill>
                  <a:srgbClr val="0A0000"/>
                </a:solidFill>
                <a:effectLst/>
                <a:highlight>
                  <a:srgbClr val="FFFFFF"/>
                </a:highlight>
                <a:latin typeface="Calibri" panose="020F0502020204030204" pitchFamily="34" charset="0"/>
                <a:cs typeface="Calibri" panose="020F0502020204030204" pitchFamily="34" charset="0"/>
              </a:rPr>
              <a:t>1. Name each of the following bicyclic compounds:</a:t>
            </a:r>
          </a:p>
        </p:txBody>
      </p:sp>
      <p:pic>
        <p:nvPicPr>
          <p:cNvPr id="1026" name="Picture 2">
            <a:extLst>
              <a:ext uri="{FF2B5EF4-FFF2-40B4-BE49-F238E27FC236}">
                <a16:creationId xmlns:a16="http://schemas.microsoft.com/office/drawing/2014/main" id="{C088D2B3-2B1B-853D-4749-C5382C3D54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108" y="3384376"/>
            <a:ext cx="3504983" cy="347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841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2943D3-1925-A4AB-6F38-A026B3CB023B}"/>
              </a:ext>
            </a:extLst>
          </p:cNvPr>
          <p:cNvSpPr>
            <a:spLocks noGrp="1"/>
          </p:cNvSpPr>
          <p:nvPr>
            <p:ph type="title"/>
          </p:nvPr>
        </p:nvSpPr>
        <p:spPr>
          <a:xfrm>
            <a:off x="2057400" y="914400"/>
            <a:ext cx="5754960" cy="426368"/>
          </a:xfrm>
        </p:spPr>
        <p:txBody>
          <a:bodyPr/>
          <a:lstStyle/>
          <a:p>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t>Naming Bicyclic Compounds </a:t>
            </a:r>
            <a:br>
              <a:rPr kumimoji="0" lang="en-US" sz="3600" b="1" i="0" u="none" strike="noStrike" kern="1200" cap="none" spc="0" normalizeH="0" baseline="0" noProof="0" dirty="0">
                <a:ln>
                  <a:noFill/>
                </a:ln>
                <a:solidFill>
                  <a:prstClr val="black"/>
                </a:solidFill>
                <a:effectLst/>
                <a:uLnTx/>
                <a:uFillTx/>
                <a:latin typeface="Calibri"/>
                <a:ea typeface="+mj-ea"/>
                <a:cs typeface="Tahoma" pitchFamily="34" charset="0"/>
              </a:rPr>
            </a:br>
            <a:endParaRPr lang="ar-IQ" dirty="0"/>
          </a:p>
        </p:txBody>
      </p:sp>
      <p:sp>
        <p:nvSpPr>
          <p:cNvPr id="3" name="عنصر نائب للمحتوى 2">
            <a:extLst>
              <a:ext uri="{FF2B5EF4-FFF2-40B4-BE49-F238E27FC236}">
                <a16:creationId xmlns:a16="http://schemas.microsoft.com/office/drawing/2014/main" id="{40A6A322-B5F0-FB76-D92B-4223A56C9D9D}"/>
              </a:ext>
            </a:extLst>
          </p:cNvPr>
          <p:cNvSpPr>
            <a:spLocks noGrp="1"/>
          </p:cNvSpPr>
          <p:nvPr>
            <p:ph idx="1"/>
          </p:nvPr>
        </p:nvSpPr>
        <p:spPr>
          <a:xfrm>
            <a:off x="457200" y="1420378"/>
            <a:ext cx="8229600" cy="5144616"/>
          </a:xfrm>
        </p:spPr>
        <p:txBody>
          <a:bodyPr/>
          <a:lstStyle/>
          <a:p>
            <a:pPr marL="0" indent="0" algn="l" rtl="0">
              <a:buNone/>
            </a:pPr>
            <a:r>
              <a:rPr lang="en-US" dirty="0">
                <a:solidFill>
                  <a:srgbClr val="C00000"/>
                </a:solidFill>
              </a:rPr>
              <a:t>Rings are numbered beginning at a shared carbon, and continuing around the longest bridge first, then the next longest, and so forth.</a:t>
            </a:r>
          </a:p>
          <a:p>
            <a:pPr marL="0" indent="0" algn="l" rtl="0">
              <a:buNone/>
            </a:pPr>
            <a:endParaRPr lang="en-US" dirty="0">
              <a:solidFill>
                <a:srgbClr val="C00000"/>
              </a:solidFill>
            </a:endParaRPr>
          </a:p>
          <a:p>
            <a:pPr marL="0" indent="0" algn="l" rtl="0">
              <a:buNone/>
            </a:pPr>
            <a:endParaRPr lang="en-US" dirty="0">
              <a:solidFill>
                <a:srgbClr val="C00000"/>
              </a:solidFill>
            </a:endParaRPr>
          </a:p>
          <a:p>
            <a:pPr marL="0" indent="0" algn="l" rtl="0">
              <a:buNone/>
            </a:pPr>
            <a:endParaRPr lang="en-US" dirty="0">
              <a:solidFill>
                <a:srgbClr val="C00000"/>
              </a:solidFill>
            </a:endParaRPr>
          </a:p>
          <a:p>
            <a:pPr marL="0" indent="0" algn="l" rtl="0">
              <a:buNone/>
            </a:pPr>
            <a:endParaRPr lang="en-US" dirty="0">
              <a:solidFill>
                <a:srgbClr val="C00000"/>
              </a:solidFill>
            </a:endParaRPr>
          </a:p>
          <a:p>
            <a:pPr marL="0" indent="0" algn="just" rtl="0">
              <a:buNone/>
            </a:pPr>
            <a:endParaRPr lang="en-US" dirty="0">
              <a:solidFill>
                <a:srgbClr val="C00000"/>
              </a:solidFill>
            </a:endParaRPr>
          </a:p>
          <a:p>
            <a:pPr marL="0" indent="0" algn="just" rtl="0">
              <a:buNone/>
            </a:pPr>
            <a:r>
              <a:rPr lang="en-US" dirty="0">
                <a:solidFill>
                  <a:srgbClr val="C00000"/>
                </a:solidFill>
              </a:rPr>
              <a:t>Spiro ring systems are named as spiro[</a:t>
            </a:r>
            <a:r>
              <a:rPr lang="en-US" dirty="0" err="1">
                <a:solidFill>
                  <a:srgbClr val="C00000"/>
                </a:solidFill>
              </a:rPr>
              <a:t>x.y</a:t>
            </a:r>
            <a:r>
              <a:rPr lang="en-US" dirty="0">
                <a:solidFill>
                  <a:srgbClr val="C00000"/>
                </a:solidFill>
              </a:rPr>
              <a:t>]alkanes, where the parent alkane corresponds to the total number of carbons in both rings, and x and y refer to the number of carbons that join the shared carbon (the spiro carbon), written in order of increasing size. When substituents are present, the rings are numbered beginning with a carbon adjacent to the spiro carbon in the smaller ring.</a:t>
            </a:r>
            <a:endParaRPr lang="ar-IQ" dirty="0">
              <a:solidFill>
                <a:srgbClr val="C00000"/>
              </a:solidFill>
            </a:endParaRPr>
          </a:p>
        </p:txBody>
      </p:sp>
      <p:pic>
        <p:nvPicPr>
          <p:cNvPr id="5" name="صورة 4">
            <a:extLst>
              <a:ext uri="{FF2B5EF4-FFF2-40B4-BE49-F238E27FC236}">
                <a16:creationId xmlns:a16="http://schemas.microsoft.com/office/drawing/2014/main" id="{822EF8D8-7CAC-F399-A2CB-C99A4EDB87AC}"/>
              </a:ext>
            </a:extLst>
          </p:cNvPr>
          <p:cNvPicPr>
            <a:picLocks noChangeAspect="1"/>
          </p:cNvPicPr>
          <p:nvPr/>
        </p:nvPicPr>
        <p:blipFill>
          <a:blip r:embed="rId2"/>
          <a:stretch>
            <a:fillRect/>
          </a:stretch>
        </p:blipFill>
        <p:spPr>
          <a:xfrm>
            <a:off x="2339752" y="2204864"/>
            <a:ext cx="5724128" cy="1706607"/>
          </a:xfrm>
          <a:prstGeom prst="rect">
            <a:avLst/>
          </a:prstGeom>
        </p:spPr>
      </p:pic>
      <p:pic>
        <p:nvPicPr>
          <p:cNvPr id="7" name="صورة 6">
            <a:extLst>
              <a:ext uri="{FF2B5EF4-FFF2-40B4-BE49-F238E27FC236}">
                <a16:creationId xmlns:a16="http://schemas.microsoft.com/office/drawing/2014/main" id="{56E852CE-74F8-C293-9B56-1582C57133E2}"/>
              </a:ext>
            </a:extLst>
          </p:cNvPr>
          <p:cNvPicPr>
            <a:picLocks noChangeAspect="1"/>
          </p:cNvPicPr>
          <p:nvPr/>
        </p:nvPicPr>
        <p:blipFill>
          <a:blip r:embed="rId3"/>
          <a:stretch>
            <a:fillRect/>
          </a:stretch>
        </p:blipFill>
        <p:spPr>
          <a:xfrm>
            <a:off x="3347864" y="5537130"/>
            <a:ext cx="5600284" cy="1282116"/>
          </a:xfrm>
          <a:prstGeom prst="rect">
            <a:avLst/>
          </a:prstGeom>
        </p:spPr>
      </p:pic>
    </p:spTree>
    <p:extLst>
      <p:ext uri="{BB962C8B-B14F-4D97-AF65-F5344CB8AC3E}">
        <p14:creationId xmlns:p14="http://schemas.microsoft.com/office/powerpoint/2010/main" val="2496204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446176-F0C0-B467-AC4E-FA3A3BB35018}"/>
              </a:ext>
            </a:extLst>
          </p:cNvPr>
          <p:cNvSpPr>
            <a:spLocks noGrp="1"/>
          </p:cNvSpPr>
          <p:nvPr>
            <p:ph type="title"/>
          </p:nvPr>
        </p:nvSpPr>
        <p:spPr>
          <a:xfrm>
            <a:off x="1691680" y="764704"/>
            <a:ext cx="6629400" cy="914400"/>
          </a:xfrm>
        </p:spPr>
        <p:txBody>
          <a:bodyPr/>
          <a:lstStyle/>
          <a:p>
            <a:r>
              <a:rPr lang="en-US" dirty="0"/>
              <a:t>Bredt’s Rule</a:t>
            </a:r>
            <a:endParaRPr lang="ar-IQ" dirty="0"/>
          </a:p>
        </p:txBody>
      </p:sp>
      <p:sp>
        <p:nvSpPr>
          <p:cNvPr id="3" name="عنصر نائب للمحتوى 2">
            <a:extLst>
              <a:ext uri="{FF2B5EF4-FFF2-40B4-BE49-F238E27FC236}">
                <a16:creationId xmlns:a16="http://schemas.microsoft.com/office/drawing/2014/main" id="{376738A0-F422-2F46-1947-8E84F76F0E3F}"/>
              </a:ext>
            </a:extLst>
          </p:cNvPr>
          <p:cNvSpPr>
            <a:spLocks noGrp="1"/>
          </p:cNvSpPr>
          <p:nvPr>
            <p:ph idx="1"/>
          </p:nvPr>
        </p:nvSpPr>
        <p:spPr>
          <a:xfrm>
            <a:off x="457200" y="1772816"/>
            <a:ext cx="8229600" cy="4856584"/>
          </a:xfrm>
        </p:spPr>
        <p:txBody>
          <a:bodyPr/>
          <a:lstStyle/>
          <a:p>
            <a:pPr marL="0" indent="0" algn="just" rtl="0">
              <a:buNone/>
            </a:pPr>
            <a:r>
              <a:rPr lang="en-US" dirty="0">
                <a:solidFill>
                  <a:srgbClr val="C00000"/>
                </a:solidFill>
              </a:rPr>
              <a:t>We have seen that a trans cycloalkene is not stable unless there are at least eight carbon atoms in the ring. An interesting extension of this principle is called Bredt’s rule.</a:t>
            </a:r>
          </a:p>
          <a:p>
            <a:pPr marL="0" indent="0" algn="just" rtl="0">
              <a:buNone/>
            </a:pPr>
            <a:endParaRPr lang="ar-IQ" dirty="0">
              <a:solidFill>
                <a:srgbClr val="C00000"/>
              </a:solidFill>
            </a:endParaRPr>
          </a:p>
        </p:txBody>
      </p:sp>
      <p:pic>
        <p:nvPicPr>
          <p:cNvPr id="5" name="صورة 4">
            <a:extLst>
              <a:ext uri="{FF2B5EF4-FFF2-40B4-BE49-F238E27FC236}">
                <a16:creationId xmlns:a16="http://schemas.microsoft.com/office/drawing/2014/main" id="{F872D95E-14F9-6A39-F520-67968383F79B}"/>
              </a:ext>
            </a:extLst>
          </p:cNvPr>
          <p:cNvPicPr>
            <a:picLocks noChangeAspect="1"/>
          </p:cNvPicPr>
          <p:nvPr/>
        </p:nvPicPr>
        <p:blipFill>
          <a:blip r:embed="rId2"/>
          <a:stretch>
            <a:fillRect/>
          </a:stretch>
        </p:blipFill>
        <p:spPr>
          <a:xfrm>
            <a:off x="557808" y="2684419"/>
            <a:ext cx="8028384" cy="977085"/>
          </a:xfrm>
          <a:prstGeom prst="rect">
            <a:avLst/>
          </a:prstGeom>
        </p:spPr>
      </p:pic>
      <p:sp>
        <p:nvSpPr>
          <p:cNvPr id="7" name="مربع نص 6">
            <a:extLst>
              <a:ext uri="{FF2B5EF4-FFF2-40B4-BE49-F238E27FC236}">
                <a16:creationId xmlns:a16="http://schemas.microsoft.com/office/drawing/2014/main" id="{7F6F69A8-1BB6-492C-3DC6-34A0448282A1}"/>
              </a:ext>
            </a:extLst>
          </p:cNvPr>
          <p:cNvSpPr txBox="1"/>
          <p:nvPr/>
        </p:nvSpPr>
        <p:spPr>
          <a:xfrm>
            <a:off x="457200" y="3669970"/>
            <a:ext cx="8128992" cy="1631216"/>
          </a:xfrm>
          <a:prstGeom prst="rect">
            <a:avLst/>
          </a:prstGeom>
          <a:noFill/>
        </p:spPr>
        <p:txBody>
          <a:bodyPr wrap="square">
            <a:spAutoFit/>
          </a:bodyPr>
          <a:lstStyle/>
          <a:p>
            <a:pPr algn="just"/>
            <a:r>
              <a:rPr lang="en-US" sz="2000" dirty="0">
                <a:solidFill>
                  <a:srgbClr val="C00000"/>
                </a:solidFill>
                <a:latin typeface="Calibri" panose="020F0502020204030204" pitchFamily="34" charset="0"/>
                <a:cs typeface="Calibri" panose="020F0502020204030204" pitchFamily="34" charset="0"/>
              </a:rPr>
              <a:t>Let’s review exactly what Bredt’s rule means. A bicyclic compound contains two rings. The bridgehead carbon atoms are part of both rings, with three links connecting them. A bridged bicyclic compound has at least one carbon atom in each of the three links between the bridgehead carbons. In the following examples, the bridgehead carbon atoms are circled in red. </a:t>
            </a:r>
            <a:endParaRPr lang="ar-IQ" sz="2000" dirty="0">
              <a:solidFill>
                <a:srgbClr val="C00000"/>
              </a:solidFill>
              <a:latin typeface="Calibri" panose="020F0502020204030204" pitchFamily="34" charset="0"/>
              <a:cs typeface="Calibri" panose="020F0502020204030204" pitchFamily="34" charset="0"/>
            </a:endParaRPr>
          </a:p>
        </p:txBody>
      </p:sp>
      <p:pic>
        <p:nvPicPr>
          <p:cNvPr id="9" name="صورة 8">
            <a:extLst>
              <a:ext uri="{FF2B5EF4-FFF2-40B4-BE49-F238E27FC236}">
                <a16:creationId xmlns:a16="http://schemas.microsoft.com/office/drawing/2014/main" id="{371210D9-1662-4935-16E7-624D4972F90A}"/>
              </a:ext>
            </a:extLst>
          </p:cNvPr>
          <p:cNvPicPr>
            <a:picLocks noChangeAspect="1"/>
          </p:cNvPicPr>
          <p:nvPr/>
        </p:nvPicPr>
        <p:blipFill>
          <a:blip r:embed="rId3"/>
          <a:stretch>
            <a:fillRect/>
          </a:stretch>
        </p:blipFill>
        <p:spPr>
          <a:xfrm>
            <a:off x="2178658" y="5377221"/>
            <a:ext cx="4786684" cy="1432149"/>
          </a:xfrm>
          <a:prstGeom prst="rect">
            <a:avLst/>
          </a:prstGeom>
        </p:spPr>
      </p:pic>
    </p:spTree>
    <p:extLst>
      <p:ext uri="{BB962C8B-B14F-4D97-AF65-F5344CB8AC3E}">
        <p14:creationId xmlns:p14="http://schemas.microsoft.com/office/powerpoint/2010/main" val="20996874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25819D-470F-3F36-01C6-FDA5897B6AEC}"/>
              </a:ext>
            </a:extLst>
          </p:cNvPr>
          <p:cNvSpPr>
            <a:spLocks noGrp="1"/>
          </p:cNvSpPr>
          <p:nvPr>
            <p:ph type="title"/>
          </p:nvPr>
        </p:nvSpPr>
        <p:spPr>
          <a:xfrm>
            <a:off x="1619672" y="764704"/>
            <a:ext cx="6629400" cy="914400"/>
          </a:xfrm>
        </p:spPr>
        <p:txBody>
          <a:bodyPr/>
          <a:lstStyle/>
          <a:p>
            <a:r>
              <a:rPr kumimoji="0" lang="en-US" sz="4000" b="0" i="0" u="none" strike="noStrike" kern="1200" cap="none" spc="0" normalizeH="0" baseline="0" noProof="0" dirty="0">
                <a:ln>
                  <a:noFill/>
                </a:ln>
                <a:solidFill>
                  <a:prstClr val="black"/>
                </a:solidFill>
                <a:effectLst/>
                <a:uLnTx/>
                <a:uFillTx/>
                <a:latin typeface="Tahoma" pitchFamily="34" charset="0"/>
                <a:ea typeface="+mj-ea"/>
                <a:cs typeface="Tahoma" pitchFamily="34" charset="0"/>
              </a:rPr>
              <a:t>Bredt’s Rule</a:t>
            </a:r>
            <a:endParaRPr lang="ar-IQ" dirty="0"/>
          </a:p>
        </p:txBody>
      </p:sp>
      <p:sp>
        <p:nvSpPr>
          <p:cNvPr id="3" name="عنصر نائب للمحتوى 2">
            <a:extLst>
              <a:ext uri="{FF2B5EF4-FFF2-40B4-BE49-F238E27FC236}">
                <a16:creationId xmlns:a16="http://schemas.microsoft.com/office/drawing/2014/main" id="{F806C07C-6CC0-2121-E652-F92404B64368}"/>
              </a:ext>
            </a:extLst>
          </p:cNvPr>
          <p:cNvSpPr>
            <a:spLocks noGrp="1"/>
          </p:cNvSpPr>
          <p:nvPr>
            <p:ph idx="1"/>
          </p:nvPr>
        </p:nvSpPr>
        <p:spPr>
          <a:xfrm>
            <a:off x="457200" y="1628800"/>
            <a:ext cx="8229600" cy="4724400"/>
          </a:xfrm>
        </p:spPr>
        <p:txBody>
          <a:bodyPr/>
          <a:lstStyle/>
          <a:p>
            <a:pPr marL="0" indent="0" algn="just" rtl="0">
              <a:buNone/>
            </a:pPr>
            <a:r>
              <a:rPr lang="en-US" dirty="0">
                <a:solidFill>
                  <a:srgbClr val="C00000"/>
                </a:solidFill>
              </a:rPr>
              <a:t>If there is a double bond at the bridgehead carbon of a bridged bicyclic system, one of the two rings contains a cis double bond and the other must contain a trans double bond. For example, the following structures show that the norbornane ring system contains a five-membered ring and a six-membered ring. If there is a double bond at the bridgehead carbon atom, the five-membered ring contains a cis double bond and the six-membered ring contains a trans double bond. This unstable arrangement is called a “Bredt’s rule violation.” If the larger ring contains at least eight carbon atoms, then it can contain a trans double bond and the bridgehead double bond is stable.</a:t>
            </a:r>
            <a:endParaRPr lang="ar-IQ" dirty="0">
              <a:solidFill>
                <a:srgbClr val="C00000"/>
              </a:solidFill>
            </a:endParaRPr>
          </a:p>
        </p:txBody>
      </p:sp>
      <p:pic>
        <p:nvPicPr>
          <p:cNvPr id="5" name="صورة 4">
            <a:extLst>
              <a:ext uri="{FF2B5EF4-FFF2-40B4-BE49-F238E27FC236}">
                <a16:creationId xmlns:a16="http://schemas.microsoft.com/office/drawing/2014/main" id="{7AE0D533-5E81-E484-B9C0-B180A13265BE}"/>
              </a:ext>
            </a:extLst>
          </p:cNvPr>
          <p:cNvPicPr>
            <a:picLocks noChangeAspect="1"/>
          </p:cNvPicPr>
          <p:nvPr/>
        </p:nvPicPr>
        <p:blipFill>
          <a:blip r:embed="rId2"/>
          <a:stretch>
            <a:fillRect/>
          </a:stretch>
        </p:blipFill>
        <p:spPr>
          <a:xfrm>
            <a:off x="1697174" y="4574638"/>
            <a:ext cx="5749652" cy="1518658"/>
          </a:xfrm>
          <a:prstGeom prst="rect">
            <a:avLst/>
          </a:prstGeom>
        </p:spPr>
      </p:pic>
    </p:spTree>
    <p:extLst>
      <p:ext uri="{BB962C8B-B14F-4D97-AF65-F5344CB8AC3E}">
        <p14:creationId xmlns:p14="http://schemas.microsoft.com/office/powerpoint/2010/main" val="34310803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4F9A2C-0C37-791B-F133-38AEB14435D2}"/>
              </a:ext>
            </a:extLst>
          </p:cNvPr>
          <p:cNvSpPr>
            <a:spLocks noGrp="1"/>
          </p:cNvSpPr>
          <p:nvPr>
            <p:ph type="title"/>
          </p:nvPr>
        </p:nvSpPr>
        <p:spPr>
          <a:xfrm>
            <a:off x="1691680" y="692696"/>
            <a:ext cx="6629400" cy="914400"/>
          </a:xfrm>
        </p:spPr>
        <p:txBody>
          <a:bodyPr/>
          <a:lstStyle/>
          <a:p>
            <a:r>
              <a:rPr kumimoji="0" lang="en-US" sz="4000" b="0" i="0" u="none" strike="noStrike" kern="1200" cap="none" spc="0" normalizeH="0" baseline="0" noProof="0" dirty="0">
                <a:ln>
                  <a:noFill/>
                </a:ln>
                <a:solidFill>
                  <a:prstClr val="black"/>
                </a:solidFill>
                <a:effectLst/>
                <a:uLnTx/>
                <a:uFillTx/>
                <a:latin typeface="Tahoma" pitchFamily="34" charset="0"/>
                <a:ea typeface="+mj-ea"/>
                <a:cs typeface="Tahoma" pitchFamily="34" charset="0"/>
              </a:rPr>
              <a:t>Bredt’s Rule</a:t>
            </a:r>
            <a:endParaRPr lang="ar-IQ" dirty="0"/>
          </a:p>
        </p:txBody>
      </p:sp>
      <p:pic>
        <p:nvPicPr>
          <p:cNvPr id="5" name="عنصر نائب للمحتوى 4">
            <a:extLst>
              <a:ext uri="{FF2B5EF4-FFF2-40B4-BE49-F238E27FC236}">
                <a16:creationId xmlns:a16="http://schemas.microsoft.com/office/drawing/2014/main" id="{CD2D828C-B77A-99CE-D71A-1911921B11A4}"/>
              </a:ext>
            </a:extLst>
          </p:cNvPr>
          <p:cNvPicPr>
            <a:picLocks noGrp="1" noChangeAspect="1"/>
          </p:cNvPicPr>
          <p:nvPr>
            <p:ph idx="1"/>
          </p:nvPr>
        </p:nvPicPr>
        <p:blipFill>
          <a:blip r:embed="rId2"/>
          <a:stretch>
            <a:fillRect/>
          </a:stretch>
        </p:blipFill>
        <p:spPr>
          <a:xfrm>
            <a:off x="1187624" y="1536107"/>
            <a:ext cx="7281335" cy="5301722"/>
          </a:xfrm>
        </p:spPr>
      </p:pic>
    </p:spTree>
    <p:extLst>
      <p:ext uri="{BB962C8B-B14F-4D97-AF65-F5344CB8AC3E}">
        <p14:creationId xmlns:p14="http://schemas.microsoft.com/office/powerpoint/2010/main" val="293268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0D8D2E-2215-A5AB-9073-E970F619D4D0}"/>
              </a:ext>
            </a:extLst>
          </p:cNvPr>
          <p:cNvSpPr>
            <a:spLocks noGrp="1"/>
          </p:cNvSpPr>
          <p:nvPr>
            <p:ph type="title"/>
          </p:nvPr>
        </p:nvSpPr>
        <p:spPr>
          <a:xfrm>
            <a:off x="1043608" y="908720"/>
            <a:ext cx="7643192" cy="914400"/>
          </a:xfrm>
        </p:spPr>
        <p:txBody>
          <a:bodyPr/>
          <a:lstStyle/>
          <a:p>
            <a:r>
              <a:rPr lang="en-US" dirty="0"/>
              <a:t>Types and formation of carbanion</a:t>
            </a:r>
            <a:endParaRPr lang="ar-IQ" dirty="0"/>
          </a:p>
        </p:txBody>
      </p:sp>
      <p:sp>
        <p:nvSpPr>
          <p:cNvPr id="3" name="عنصر نائب للمحتوى 2">
            <a:extLst>
              <a:ext uri="{FF2B5EF4-FFF2-40B4-BE49-F238E27FC236}">
                <a16:creationId xmlns:a16="http://schemas.microsoft.com/office/drawing/2014/main" id="{E4902B7E-A300-6502-7AD3-595E223F73DA}"/>
              </a:ext>
            </a:extLst>
          </p:cNvPr>
          <p:cNvSpPr>
            <a:spLocks noGrp="1"/>
          </p:cNvSpPr>
          <p:nvPr>
            <p:ph idx="1"/>
          </p:nvPr>
        </p:nvSpPr>
        <p:spPr>
          <a:xfrm>
            <a:off x="457200" y="1988840"/>
            <a:ext cx="8229600" cy="4724400"/>
          </a:xfrm>
        </p:spPr>
        <p:txBody>
          <a:bodyPr/>
          <a:lstStyle/>
          <a:p>
            <a:pPr marL="0" indent="0" algn="l" rtl="0">
              <a:buNone/>
            </a:pPr>
            <a:r>
              <a:rPr lang="en-US" b="1" dirty="0">
                <a:solidFill>
                  <a:srgbClr val="002060"/>
                </a:solidFill>
              </a:rPr>
              <a:t>Carbanions. </a:t>
            </a:r>
          </a:p>
          <a:p>
            <a:pPr marL="0" indent="0" algn="l" rtl="0">
              <a:buNone/>
            </a:pPr>
            <a:r>
              <a:rPr lang="en-US" b="1" dirty="0">
                <a:solidFill>
                  <a:schemeClr val="accent1">
                    <a:lumMod val="50000"/>
                  </a:schemeClr>
                </a:solidFill>
              </a:rPr>
              <a:t>The conjugate bases of weak acids</a:t>
            </a:r>
            <a:r>
              <a:rPr lang="en-US" dirty="0"/>
              <a:t>; </a:t>
            </a:r>
            <a:r>
              <a:rPr lang="en-US" dirty="0">
                <a:solidFill>
                  <a:srgbClr val="C00000"/>
                </a:solidFill>
              </a:rPr>
              <a:t>strong bases, good nucleophiles</a:t>
            </a:r>
            <a:r>
              <a:rPr lang="en-US" dirty="0"/>
              <a:t>. </a:t>
            </a:r>
          </a:p>
          <a:p>
            <a:pPr marL="457200" indent="-457200" algn="l" rtl="0">
              <a:buAutoNum type="arabicPeriod"/>
            </a:pPr>
            <a:r>
              <a:rPr lang="en-US" dirty="0">
                <a:solidFill>
                  <a:srgbClr val="C00000"/>
                </a:solidFill>
              </a:rPr>
              <a:t>enolate anions </a:t>
            </a:r>
          </a:p>
          <a:p>
            <a:pPr marL="457200" indent="-457200" algn="l" rtl="0">
              <a:buAutoNum type="arabicPeriod"/>
            </a:pPr>
            <a:r>
              <a:rPr lang="en-US" dirty="0">
                <a:solidFill>
                  <a:srgbClr val="C00000"/>
                </a:solidFill>
              </a:rPr>
              <a:t>organometallic compounds </a:t>
            </a:r>
          </a:p>
          <a:p>
            <a:pPr marL="457200" indent="-457200" algn="l" rtl="0">
              <a:buAutoNum type="arabicPeriod"/>
            </a:pPr>
            <a:r>
              <a:rPr lang="en-US" dirty="0">
                <a:solidFill>
                  <a:srgbClr val="C00000"/>
                </a:solidFill>
              </a:rPr>
              <a:t>ylides </a:t>
            </a:r>
          </a:p>
          <a:p>
            <a:pPr marL="457200" indent="-457200" algn="l" rtl="0">
              <a:buAutoNum type="arabicPeriod"/>
            </a:pPr>
            <a:r>
              <a:rPr lang="en-US" dirty="0">
                <a:solidFill>
                  <a:srgbClr val="C00000"/>
                </a:solidFill>
              </a:rPr>
              <a:t>cyanide </a:t>
            </a:r>
          </a:p>
          <a:p>
            <a:pPr marL="457200" indent="-457200" algn="l" rtl="0">
              <a:buAutoNum type="arabicPeriod"/>
            </a:pPr>
            <a:r>
              <a:rPr lang="en-US" dirty="0">
                <a:solidFill>
                  <a:srgbClr val="C00000"/>
                </a:solidFill>
              </a:rPr>
              <a:t>acetylides </a:t>
            </a:r>
            <a:endParaRPr lang="ar-IQ" dirty="0">
              <a:solidFill>
                <a:srgbClr val="C00000"/>
              </a:solidFill>
            </a:endParaRPr>
          </a:p>
        </p:txBody>
      </p:sp>
    </p:spTree>
    <p:extLst>
      <p:ext uri="{BB962C8B-B14F-4D97-AF65-F5344CB8AC3E}">
        <p14:creationId xmlns:p14="http://schemas.microsoft.com/office/powerpoint/2010/main" val="2666383458"/>
      </p:ext>
    </p:extLst>
  </p:cSld>
  <p:clrMapOvr>
    <a:masterClrMapping/>
  </p:clrMapOvr>
</p:sld>
</file>

<file path=ppt/theme/theme1.xml><?xml version="1.0" encoding="utf-8"?>
<a:theme xmlns:a="http://schemas.openxmlformats.org/drawingml/2006/main" name="نسق Office">
  <a:themeElements>
    <a:clrScheme name="Custom 52">
      <a:dk1>
        <a:sysClr val="windowText" lastClr="000000"/>
      </a:dk1>
      <a:lt1>
        <a:srgbClr val="000000"/>
      </a:lt1>
      <a:dk2>
        <a:srgbClr val="1F497D"/>
      </a:dk2>
      <a:lt2>
        <a:srgbClr val="BFEFF1"/>
      </a:lt2>
      <a:accent1>
        <a:srgbClr val="26B7AE"/>
      </a:accent1>
      <a:accent2>
        <a:srgbClr val="01625D"/>
      </a:accent2>
      <a:accent3>
        <a:srgbClr val="000000"/>
      </a:accent3>
      <a:accent4>
        <a:srgbClr val="8064A2"/>
      </a:accent4>
      <a:accent5>
        <a:srgbClr val="4BACC6"/>
      </a:accent5>
      <a:accent6>
        <a:srgbClr val="F79646"/>
      </a:accent6>
      <a:hlink>
        <a:srgbClr val="003F3B"/>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69B9AB-E73A-48D5-BDDE-616B0F2147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Raed CHEM 314 lecturer</Template>
  <TotalTime>4802</TotalTime>
  <Words>6654</Words>
  <Application>Microsoft Office PowerPoint</Application>
  <PresentationFormat>عرض على الشاشة (4:3)</PresentationFormat>
  <Paragraphs>404</Paragraphs>
  <Slides>87</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87</vt:i4>
      </vt:variant>
    </vt:vector>
  </HeadingPairs>
  <TitlesOfParts>
    <vt:vector size="97" baseType="lpstr">
      <vt:lpstr>Arial</vt:lpstr>
      <vt:lpstr>AvertaStd</vt:lpstr>
      <vt:lpstr>Calibri</vt:lpstr>
      <vt:lpstr>Nunito</vt:lpstr>
      <vt:lpstr>Poppins</vt:lpstr>
      <vt:lpstr>Roboto</vt:lpstr>
      <vt:lpstr>Segoe UI</vt:lpstr>
      <vt:lpstr>Tahoma</vt:lpstr>
      <vt:lpstr>Wingdings</vt:lpstr>
      <vt:lpstr>نسق Office</vt:lpstr>
      <vt:lpstr>CHEM 314: </vt:lpstr>
      <vt:lpstr>Content </vt:lpstr>
      <vt:lpstr>Carbanion definition </vt:lpstr>
      <vt:lpstr>Stability of carbanion</vt:lpstr>
      <vt:lpstr>Resonance </vt:lpstr>
      <vt:lpstr>Resonance </vt:lpstr>
      <vt:lpstr>Hybridization</vt:lpstr>
      <vt:lpstr>Inductive Effect </vt:lpstr>
      <vt:lpstr>Types and formation of carbanion</vt:lpstr>
      <vt:lpstr>Types of Carbanion based  on hybridization </vt:lpstr>
      <vt:lpstr>Acidity of alpha hydrogen</vt:lpstr>
      <vt:lpstr>Acidity of alpha hydrogen</vt:lpstr>
      <vt:lpstr>Acidity of alpha hydrogen</vt:lpstr>
      <vt:lpstr>Formation of carbanion</vt:lpstr>
      <vt:lpstr>Formation of carbanion</vt:lpstr>
      <vt:lpstr>Formation of carbanion</vt:lpstr>
      <vt:lpstr>A negative ion adds to Carbon-Carbon double or triple bond</vt:lpstr>
      <vt:lpstr>  Reactions Involving Carbanions  </vt:lpstr>
      <vt:lpstr>  Reactions Involving Carbanions  </vt:lpstr>
      <vt:lpstr>  Carbanion Rearrangements  </vt:lpstr>
      <vt:lpstr>Aldol Reactions</vt:lpstr>
      <vt:lpstr> Mechanism Aldol Additions   </vt:lpstr>
      <vt:lpstr>predicting the products of an  aldol addition reaction</vt:lpstr>
      <vt:lpstr>Aldol Additions</vt:lpstr>
      <vt:lpstr>Retro-Aldol Additions</vt:lpstr>
      <vt:lpstr>Aldol Condensations </vt:lpstr>
      <vt:lpstr>Aldol Condensations </vt:lpstr>
      <vt:lpstr>Mechanism (1) Aldol Condensation </vt:lpstr>
      <vt:lpstr>Mechanism (1) Aldol Condensation </vt:lpstr>
      <vt:lpstr>Mechanism (1) Aldol Condensation </vt:lpstr>
      <vt:lpstr>Mechanism (1) Aldol Condensation </vt:lpstr>
      <vt:lpstr>Mechanism (1) Aldol Condensation </vt:lpstr>
      <vt:lpstr>An example of Aldol Addition</vt:lpstr>
      <vt:lpstr>Crossed Aldol Reactions </vt:lpstr>
      <vt:lpstr>Crossed Aldol Reactions </vt:lpstr>
      <vt:lpstr>Crossed Aldol Reactions </vt:lpstr>
      <vt:lpstr>Crossed Aldol Reactions </vt:lpstr>
      <vt:lpstr>Problems </vt:lpstr>
      <vt:lpstr>Intramolecular Aldol Reactions </vt:lpstr>
      <vt:lpstr>Intramolecular Aldol Reactions </vt:lpstr>
      <vt:lpstr>Perkin Reaction</vt:lpstr>
      <vt:lpstr>Perkin Reaction Mechanism</vt:lpstr>
      <vt:lpstr>Stobbe Reaction</vt:lpstr>
      <vt:lpstr>Stobbe Reaction Mechanism</vt:lpstr>
      <vt:lpstr>Claisen Condensations</vt:lpstr>
      <vt:lpstr>عرض تقديمي في PowerPoint</vt:lpstr>
      <vt:lpstr>Crossed Claisen Condensations</vt:lpstr>
      <vt:lpstr>Crossed Claisen Condensations</vt:lpstr>
      <vt:lpstr>Intramolecular Claisen Condensations: The Dieckmann Cyclization </vt:lpstr>
      <vt:lpstr>Reformatsky Reaction</vt:lpstr>
      <vt:lpstr>Reformatsky Reaction mechanism</vt:lpstr>
      <vt:lpstr>Benzoin and Retro-Benzoin condensation</vt:lpstr>
      <vt:lpstr>Benzoin and Retro-Benzoin condensation</vt:lpstr>
      <vt:lpstr>Benzoin condensation mechanism</vt:lpstr>
      <vt:lpstr>Benzoin condensation mechanism</vt:lpstr>
      <vt:lpstr>Benzilic acid rearrangement</vt:lpstr>
      <vt:lpstr>Benzilic acid rearrangement</vt:lpstr>
      <vt:lpstr>Benzilic acid rearrangement mechanism</vt:lpstr>
      <vt:lpstr>The Mannich Reaction</vt:lpstr>
      <vt:lpstr>Mechanism of Mannich reaction</vt:lpstr>
      <vt:lpstr>The Acetoacetic Ester Synthesis </vt:lpstr>
      <vt:lpstr>The Acetoacetic Ester Synthesis </vt:lpstr>
      <vt:lpstr>The Acetoacetic Ester Synthesis </vt:lpstr>
      <vt:lpstr>The Acetoacetic Ester Synthesis </vt:lpstr>
      <vt:lpstr>عرض تقديمي في PowerPoint</vt:lpstr>
      <vt:lpstr>Conjugate Addition Reactions</vt:lpstr>
      <vt:lpstr> Michael Reactions  </vt:lpstr>
      <vt:lpstr> Michael Reactions  </vt:lpstr>
      <vt:lpstr> Michael Reactions  </vt:lpstr>
      <vt:lpstr> Michael Reactions  </vt:lpstr>
      <vt:lpstr> Michael Reactions  </vt:lpstr>
      <vt:lpstr> Robinson Annulation  </vt:lpstr>
      <vt:lpstr> Robinson Annulation mechanism  </vt:lpstr>
      <vt:lpstr> Robinson Annulation mechanism  </vt:lpstr>
      <vt:lpstr> Practice problem about Robinson annulation  </vt:lpstr>
      <vt:lpstr>Wittig Reactions</vt:lpstr>
      <vt:lpstr>Wittig Reactions mechanism of </vt:lpstr>
      <vt:lpstr>Bicyclic compounds </vt:lpstr>
      <vt:lpstr> Naming Bicyclic Compounds  </vt:lpstr>
      <vt:lpstr> Bicyclic Compounds with Substituents </vt:lpstr>
      <vt:lpstr> Bicyclic Compounds with Substituents </vt:lpstr>
      <vt:lpstr> Bicyclic Compounds with Substituents </vt:lpstr>
      <vt:lpstr> Bicyclic Compounds with Substituents </vt:lpstr>
      <vt:lpstr> Naming Bicyclic Compounds  </vt:lpstr>
      <vt:lpstr>Bredt’s Rule</vt:lpstr>
      <vt:lpstr>Bredt’s Rule</vt:lpstr>
      <vt:lpstr>Bredt’s Rule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Raed Zaidan</dc:creator>
  <cp:keywords/>
  <dc:description/>
  <cp:lastModifiedBy>Raed Zaidan</cp:lastModifiedBy>
  <cp:revision>200</cp:revision>
  <dcterms:created xsi:type="dcterms:W3CDTF">2024-07-24T22:09:44Z</dcterms:created>
  <dcterms:modified xsi:type="dcterms:W3CDTF">2025-04-18T20:04:30Z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TC101967975</vt:lpwstr>
  </property>
</Properties>
</file>